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  <p:sldMasterId id="2147483715" r:id="rId2"/>
    <p:sldMasterId id="2147483719" r:id="rId3"/>
    <p:sldMasterId id="2147483726" r:id="rId4"/>
  </p:sldMasterIdLst>
  <p:notesMasterIdLst>
    <p:notesMasterId r:id="rId28"/>
  </p:notesMasterIdLst>
  <p:sldIdLst>
    <p:sldId id="285" r:id="rId5"/>
    <p:sldId id="309" r:id="rId6"/>
    <p:sldId id="311" r:id="rId7"/>
    <p:sldId id="310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04" r:id="rId17"/>
    <p:sldId id="305" r:id="rId18"/>
    <p:sldId id="306" r:id="rId19"/>
    <p:sldId id="307" r:id="rId20"/>
    <p:sldId id="308" r:id="rId21"/>
    <p:sldId id="298" r:id="rId22"/>
    <p:sldId id="299" r:id="rId23"/>
    <p:sldId id="300" r:id="rId24"/>
    <p:sldId id="301" r:id="rId25"/>
    <p:sldId id="302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7"/>
    <p:restoredTop sz="94754"/>
  </p:normalViewPr>
  <p:slideViewPr>
    <p:cSldViewPr snapToGrid="0" snapToObjects="1">
      <p:cViewPr varScale="1">
        <p:scale>
          <a:sx n="80" d="100"/>
          <a:sy n="80" d="100"/>
        </p:scale>
        <p:origin x="13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9104D-AE37-8D4D-9FDB-CE9FA9E1CD55}" type="datetimeFigureOut">
              <a:rPr lang="en-US" smtClean="0"/>
              <a:t>6/23/2020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EC859-E99C-0B41-834A-60FD88B4B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7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84785"/>
            <a:ext cx="7772400" cy="16561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spc="-80" baseline="0">
                <a:solidFill>
                  <a:srgbClr val="041E5D"/>
                </a:solidFill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688"/>
            <a:ext cx="7787208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120" baseline="0">
                <a:solidFill>
                  <a:srgbClr val="00B0F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 smtClean="0"/>
              <a:t>Sub-Title</a:t>
            </a:r>
            <a:r>
              <a:rPr lang="fr-FR" dirty="0" smtClean="0"/>
              <a:t> (</a:t>
            </a:r>
            <a:r>
              <a:rPr lang="fr-FR" dirty="0" err="1" smtClean="0"/>
              <a:t>eg</a:t>
            </a:r>
            <a:r>
              <a:rPr lang="fr-FR" dirty="0" smtClean="0"/>
              <a:t> </a:t>
            </a:r>
            <a:r>
              <a:rPr lang="fr-FR" dirty="0" err="1" smtClean="0"/>
              <a:t>author</a:t>
            </a:r>
            <a:r>
              <a:rPr lang="fr-FR" dirty="0" smtClean="0"/>
              <a:t>, affiliation, etc.)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11807"/>
            <a:ext cx="3600000" cy="1340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4518000"/>
            <a:ext cx="468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4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6FD1-6817-5B48-BA3A-33DE1532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916" y="1521304"/>
            <a:ext cx="4995863" cy="43397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03CB898-602B-7C44-BD25-8A183C94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223" y="1521304"/>
            <a:ext cx="3537346" cy="43476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4C95C99E-B74B-D04B-916C-F7567753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60352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752AD-9A1C-2C4C-998F-C49FD7EF7B3F}"/>
              </a:ext>
            </a:extLst>
          </p:cNvPr>
          <p:cNvSpPr/>
          <p:nvPr userDrawn="1"/>
        </p:nvSpPr>
        <p:spPr>
          <a:xfrm flipV="1">
            <a:off x="251220" y="1262358"/>
            <a:ext cx="8641559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CF7B50-3646-EF45-BFAC-3826E7128556}"/>
              </a:ext>
            </a:extLst>
          </p:cNvPr>
          <p:cNvSpPr txBox="1">
            <a:spLocks/>
          </p:cNvSpPr>
          <p:nvPr userDrawn="1"/>
        </p:nvSpPr>
        <p:spPr>
          <a:xfrm>
            <a:off x="8615291" y="496427"/>
            <a:ext cx="277319" cy="29102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263" y="6249777"/>
            <a:ext cx="4984297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3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84785"/>
            <a:ext cx="7772400" cy="16561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spc="-80" baseline="0">
                <a:solidFill>
                  <a:srgbClr val="041E5D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688"/>
            <a:ext cx="7787208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120" baseline="0">
                <a:solidFill>
                  <a:srgbClr val="00B0F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Sub-Title</a:t>
            </a:r>
            <a:r>
              <a:rPr lang="fr-FR" dirty="0"/>
              <a:t> (</a:t>
            </a:r>
            <a:r>
              <a:rPr lang="fr-FR" dirty="0" err="1"/>
              <a:t>eg</a:t>
            </a:r>
            <a:r>
              <a:rPr lang="fr-FR" dirty="0"/>
              <a:t> </a:t>
            </a:r>
            <a:r>
              <a:rPr lang="fr-FR" dirty="0" err="1"/>
              <a:t>author</a:t>
            </a:r>
            <a:r>
              <a:rPr lang="fr-FR" dirty="0"/>
              <a:t>, affiliation, etc.)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11807"/>
            <a:ext cx="3600000" cy="1340825"/>
          </a:xfrm>
          <a:prstGeom prst="rect">
            <a:avLst/>
          </a:prstGeom>
        </p:spPr>
      </p:pic>
      <p:pic>
        <p:nvPicPr>
          <p:cNvPr id="1026" name="Picture 2" descr="R:\Projets\UOL-924\1650-CCI-LST\Management\Logos\LST-CCI_all-logo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99" y="4518000"/>
            <a:ext cx="4680002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73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ABF0-7D6A-504E-BBB9-BB5D9D49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09729-E056-7C4C-A868-30C756ED59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993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9E01AA4-FC72-524B-A83D-792C44DB40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75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226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84785"/>
            <a:ext cx="7772400" cy="16561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spc="-80" baseline="0">
                <a:solidFill>
                  <a:srgbClr val="041E5D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688"/>
            <a:ext cx="7787208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120" baseline="0">
                <a:solidFill>
                  <a:srgbClr val="00B0F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Sub-Title</a:t>
            </a:r>
            <a:r>
              <a:rPr lang="fr-FR" dirty="0"/>
              <a:t> (</a:t>
            </a:r>
            <a:r>
              <a:rPr lang="fr-FR" dirty="0" err="1"/>
              <a:t>eg</a:t>
            </a:r>
            <a:r>
              <a:rPr lang="fr-FR" dirty="0"/>
              <a:t> </a:t>
            </a:r>
            <a:r>
              <a:rPr lang="fr-FR" dirty="0" err="1"/>
              <a:t>author</a:t>
            </a:r>
            <a:r>
              <a:rPr lang="fr-FR" dirty="0"/>
              <a:t>, affiliation, etc.)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11807"/>
            <a:ext cx="3600000" cy="1340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4518000"/>
            <a:ext cx="468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93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0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6448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13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61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53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84785"/>
            <a:ext cx="7772400" cy="16561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spc="-80" baseline="0">
                <a:solidFill>
                  <a:srgbClr val="041E5D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688"/>
            <a:ext cx="7787208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120" baseline="0">
                <a:solidFill>
                  <a:srgbClr val="00B0F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Sub-Title</a:t>
            </a:r>
            <a:r>
              <a:rPr lang="fr-FR" dirty="0"/>
              <a:t> (</a:t>
            </a:r>
            <a:r>
              <a:rPr lang="fr-FR" dirty="0" err="1"/>
              <a:t>eg</a:t>
            </a:r>
            <a:r>
              <a:rPr lang="fr-FR" dirty="0"/>
              <a:t> </a:t>
            </a:r>
            <a:r>
              <a:rPr lang="fr-FR" dirty="0" err="1"/>
              <a:t>author</a:t>
            </a:r>
            <a:r>
              <a:rPr lang="fr-FR" dirty="0"/>
              <a:t>, affiliation, etc.)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11807"/>
            <a:ext cx="3600000" cy="1340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4518000"/>
            <a:ext cx="468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9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65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6448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84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88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6448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43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0" y="1497028"/>
            <a:ext cx="5724528" cy="43486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60352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84094" y="1497027"/>
            <a:ext cx="2808684" cy="43486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04FB-3A99-9D41-BD71-7B2382439D7F}"/>
              </a:ext>
            </a:extLst>
          </p:cNvPr>
          <p:cNvSpPr/>
          <p:nvPr userDrawn="1"/>
        </p:nvSpPr>
        <p:spPr>
          <a:xfrm flipV="1">
            <a:off x="251220" y="1262358"/>
            <a:ext cx="8641559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00D77D-0E76-8142-877C-2FF33356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5291" y="496427"/>
            <a:ext cx="27731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263" y="6249777"/>
            <a:ext cx="4984297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225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 Rows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0DF83-374B-E04D-B4B1-A73338AB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224" y="1497027"/>
            <a:ext cx="5724524" cy="210076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C54E57-0A3A-1D45-AF6C-F1841F7B10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1223" y="3722336"/>
            <a:ext cx="5724524" cy="21477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51DAD33-F5F4-8246-917F-C4FE29440EE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84093" y="1497028"/>
            <a:ext cx="2808685" cy="437309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DE82F0C-42F0-F842-B9F7-13491CC3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60352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0BBFD-72CD-AE4C-A50F-26031E0E303E}"/>
              </a:ext>
            </a:extLst>
          </p:cNvPr>
          <p:cNvSpPr/>
          <p:nvPr userDrawn="1"/>
        </p:nvSpPr>
        <p:spPr>
          <a:xfrm flipV="1">
            <a:off x="251220" y="1262358"/>
            <a:ext cx="8641559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F87DCC-9562-3D43-BFC5-F443BBD0B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5291" y="496427"/>
            <a:ext cx="27731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263" y="6249777"/>
            <a:ext cx="4984297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5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96916" y="1521303"/>
            <a:ext cx="4995863" cy="433974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FC779-1B2C-454D-B0B9-39C4CD04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223" y="1521304"/>
            <a:ext cx="3537346" cy="43476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0DA5788-17B8-3343-8718-D7351421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60352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5D4B2E-B1AA-A642-A59D-9263B4C8040A}"/>
              </a:ext>
            </a:extLst>
          </p:cNvPr>
          <p:cNvSpPr/>
          <p:nvPr userDrawn="1"/>
        </p:nvSpPr>
        <p:spPr>
          <a:xfrm flipV="1">
            <a:off x="251220" y="1262358"/>
            <a:ext cx="8641559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A21913-3A56-AD44-8430-5EFAD0375734}"/>
              </a:ext>
            </a:extLst>
          </p:cNvPr>
          <p:cNvSpPr txBox="1">
            <a:spLocks/>
          </p:cNvSpPr>
          <p:nvPr userDrawn="1"/>
        </p:nvSpPr>
        <p:spPr>
          <a:xfrm>
            <a:off x="8615291" y="496427"/>
            <a:ext cx="277319" cy="29102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263" y="6249777"/>
            <a:ext cx="4984297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0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37B70-DF89-5A4A-A8A3-6272FB15F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1223" y="1497027"/>
            <a:ext cx="5724525" cy="43567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63ACDE91-6E6F-7D47-BC38-A390657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60352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E6007-8E09-1948-A0FA-E75051A41122}"/>
              </a:ext>
            </a:extLst>
          </p:cNvPr>
          <p:cNvSpPr/>
          <p:nvPr userDrawn="1"/>
        </p:nvSpPr>
        <p:spPr>
          <a:xfrm flipV="1">
            <a:off x="251220" y="1262358"/>
            <a:ext cx="8641559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42B72-6DD7-2141-9691-F07D55E5A621}"/>
              </a:ext>
            </a:extLst>
          </p:cNvPr>
          <p:cNvSpPr txBox="1">
            <a:spLocks/>
          </p:cNvSpPr>
          <p:nvPr userDrawn="1"/>
        </p:nvSpPr>
        <p:spPr>
          <a:xfrm>
            <a:off x="8615291" y="496427"/>
            <a:ext cx="277319" cy="29102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263" y="6249777"/>
            <a:ext cx="4984297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0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47308" y="6381328"/>
            <a:ext cx="835714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tabLst>
                <a:tab pos="8343900" algn="r"/>
              </a:tabLst>
            </a:pPr>
            <a:r>
              <a:rPr lang="en-US" sz="1200" dirty="0" smtClean="0">
                <a:solidFill>
                  <a:srgbClr val="067EB0"/>
                </a:solidFill>
                <a:latin typeface="Calibri" panose="020F0502020204030204" pitchFamily="34" charset="0"/>
              </a:rPr>
              <a:t>CCI_lst</a:t>
            </a:r>
            <a:r>
              <a:rPr lang="en-US" sz="1200" baseline="0" dirty="0" smtClean="0">
                <a:solidFill>
                  <a:srgbClr val="067EB0"/>
                </a:solidFill>
                <a:latin typeface="Calibri" panose="020F0502020204030204" pitchFamily="34" charset="0"/>
              </a:rPr>
              <a:t> User Workshop</a:t>
            </a:r>
            <a:r>
              <a:rPr lang="en-US" sz="1200" dirty="0" smtClean="0">
                <a:solidFill>
                  <a:srgbClr val="067EB0"/>
                </a:solidFill>
                <a:latin typeface="Calibri" panose="020F0502020204030204" pitchFamily="34" charset="0"/>
              </a:rPr>
              <a:t>,</a:t>
            </a:r>
            <a:r>
              <a:rPr lang="en-US" sz="1200" baseline="0" dirty="0" smtClean="0">
                <a:solidFill>
                  <a:srgbClr val="067EB0"/>
                </a:solidFill>
                <a:latin typeface="Calibri" panose="020F0502020204030204" pitchFamily="34" charset="0"/>
              </a:rPr>
              <a:t> 24-26 June 2020, Telecon	</a:t>
            </a:r>
            <a:r>
              <a:rPr lang="en-US" sz="1200" b="1" baseline="0" dirty="0" smtClean="0">
                <a:solidFill>
                  <a:srgbClr val="067EB0"/>
                </a:solidFill>
                <a:latin typeface="Calibri" panose="020F0502020204030204" pitchFamily="34" charset="0"/>
              </a:rPr>
              <a:t>LST_CCI</a:t>
            </a:r>
            <a:endParaRPr lang="en-US" sz="1200" b="1" dirty="0">
              <a:solidFill>
                <a:srgbClr val="067EB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2928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566" y="44624"/>
            <a:ext cx="4789882" cy="6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 err="1" smtClean="0"/>
              <a:t>Title</a:t>
            </a:r>
            <a:endParaRPr lang="en-US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51520" y="6381328"/>
            <a:ext cx="8352928" cy="0"/>
          </a:xfrm>
          <a:prstGeom prst="line">
            <a:avLst/>
          </a:prstGeom>
          <a:ln>
            <a:solidFill>
              <a:srgbClr val="067E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63888" y="6611779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© ESA – CCI+ LST </a:t>
            </a:r>
            <a:r>
              <a:rPr lang="en-US" sz="1000" i="1" baseline="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Consortium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48464" y="6669360"/>
            <a:ext cx="2372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C129BBD-FD7C-4B99-A230-6BE5E473BDAB}" type="slidenum">
              <a:rPr lang="en-US" sz="1100" b="1" smtClean="0">
                <a:solidFill>
                  <a:srgbClr val="041E5D"/>
                </a:solidFill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solidFill>
                <a:srgbClr val="041E5D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-2551"/>
            <a:ext cx="1440000" cy="53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26" y="80629"/>
            <a:ext cx="2157540" cy="5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9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25" r:id="rId10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lang="en-US" sz="2400" b="1" kern="1200" cap="small" spc="-60" baseline="0" dirty="0">
          <a:solidFill>
            <a:srgbClr val="067EB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200" b="1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1pPr>
      <a:lvl2pPr marL="271463" indent="-182563" algn="l" defTabSz="914400" rtl="0" eaLnBrk="1" latinLnBrk="0" hangingPunct="1">
        <a:spcBef>
          <a:spcPct val="20000"/>
        </a:spcBef>
        <a:buClr>
          <a:srgbClr val="067EB0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28600" algn="l" defTabSz="914400" rtl="0" eaLnBrk="1" latinLnBrk="0" hangingPunct="1">
        <a:spcBef>
          <a:spcPct val="20000"/>
        </a:spcBef>
        <a:buClr>
          <a:srgbClr val="B03806"/>
        </a:buClr>
        <a:buSzPct val="80000"/>
        <a:buFont typeface="Wingdings" panose="05000000000000000000" pitchFamily="2" charset="2"/>
        <a:buChar char="v"/>
        <a:defRPr sz="18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3pPr>
      <a:lvl4pPr marL="895350" indent="-228600" algn="l" defTabSz="914400" rtl="0" eaLnBrk="1" latinLnBrk="0" hangingPunct="1">
        <a:spcBef>
          <a:spcPct val="20000"/>
        </a:spcBef>
        <a:buClr>
          <a:srgbClr val="067EB0"/>
        </a:buClr>
        <a:buFont typeface="Wingdings" panose="05000000000000000000" pitchFamily="2" charset="2"/>
        <a:buChar char="Ø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4pPr>
      <a:lvl5pPr marL="1260475" indent="-228600" algn="l" defTabSz="914400" rtl="0" eaLnBrk="1" latinLnBrk="0" hangingPunct="1">
        <a:spcBef>
          <a:spcPct val="20000"/>
        </a:spcBef>
        <a:buClr>
          <a:srgbClr val="B03806"/>
        </a:buClr>
        <a:buFont typeface="Wingdings" panose="05000000000000000000" pitchFamily="2" charset="2"/>
        <a:buChar char="ü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47308" y="6381328"/>
            <a:ext cx="835714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tabLst>
                <a:tab pos="8343900" algn="r"/>
              </a:tabLst>
            </a:pPr>
            <a:r>
              <a:rPr lang="en-US" sz="1200" dirty="0">
                <a:solidFill>
                  <a:srgbClr val="067EB0"/>
                </a:solidFill>
                <a:latin typeface="Calibri" panose="020F0502020204030204" pitchFamily="34" charset="0"/>
              </a:rPr>
              <a:t>LST_cci User Workshop,</a:t>
            </a:r>
            <a:r>
              <a:rPr lang="en-US" sz="1200" baseline="0" dirty="0">
                <a:solidFill>
                  <a:srgbClr val="067EB0"/>
                </a:solidFill>
                <a:latin typeface="Calibri" panose="020F0502020204030204" pitchFamily="34" charset="0"/>
              </a:rPr>
              <a:t> 2020/06	</a:t>
            </a:r>
            <a:r>
              <a:rPr lang="en-US" sz="1200" b="1" baseline="0" dirty="0">
                <a:solidFill>
                  <a:srgbClr val="067EB0"/>
                </a:solidFill>
                <a:latin typeface="Calibri" panose="020F0502020204030204" pitchFamily="34" charset="0"/>
              </a:rPr>
              <a:t>CCI+ LST</a:t>
            </a:r>
            <a:endParaRPr lang="en-US" sz="1200" b="1" dirty="0">
              <a:solidFill>
                <a:srgbClr val="067EB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2928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3848" y="44624"/>
            <a:ext cx="5400600" cy="6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 err="1"/>
              <a:t>Title</a:t>
            </a:r>
            <a:endParaRPr lang="en-US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51520" y="6381328"/>
            <a:ext cx="8352928" cy="0"/>
          </a:xfrm>
          <a:prstGeom prst="line">
            <a:avLst/>
          </a:prstGeom>
          <a:ln>
            <a:solidFill>
              <a:srgbClr val="067E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63888" y="6611779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© ESA – CCI+ LST </a:t>
            </a:r>
            <a:r>
              <a:rPr lang="en-US" sz="1000" i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Consortium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48464" y="6669360"/>
            <a:ext cx="2372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C129BBD-FD7C-4B99-A230-6BE5E473BDAB}" type="slidenum">
              <a:rPr lang="en-US" sz="1100" b="1" smtClean="0">
                <a:solidFill>
                  <a:srgbClr val="041E5D"/>
                </a:solidFill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solidFill>
                <a:srgbClr val="041E5D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-2551"/>
            <a:ext cx="1440000" cy="53633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BD33E3-9849-A944-B043-6AD78805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0C748B10-B02F-EF4B-B2AC-9A8844EF41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56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r" defTabSz="914400" rtl="0" eaLnBrk="1" latinLnBrk="0" hangingPunct="1">
        <a:spcBef>
          <a:spcPct val="0"/>
        </a:spcBef>
        <a:buNone/>
        <a:defRPr lang="en-US" sz="2400" b="1" kern="1200" cap="small" spc="-60" baseline="0" dirty="0">
          <a:solidFill>
            <a:srgbClr val="067EB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200" b="1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1pPr>
      <a:lvl2pPr marL="271463" indent="-182563" algn="l" defTabSz="914400" rtl="0" eaLnBrk="1" latinLnBrk="0" hangingPunct="1">
        <a:spcBef>
          <a:spcPct val="20000"/>
        </a:spcBef>
        <a:buClr>
          <a:srgbClr val="067EB0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28600" algn="l" defTabSz="914400" rtl="0" eaLnBrk="1" latinLnBrk="0" hangingPunct="1">
        <a:spcBef>
          <a:spcPct val="20000"/>
        </a:spcBef>
        <a:buClr>
          <a:srgbClr val="B03806"/>
        </a:buClr>
        <a:buSzPct val="80000"/>
        <a:buFont typeface="Wingdings" panose="05000000000000000000" pitchFamily="2" charset="2"/>
        <a:buChar char="v"/>
        <a:defRPr sz="18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3pPr>
      <a:lvl4pPr marL="895350" indent="-228600" algn="l" defTabSz="914400" rtl="0" eaLnBrk="1" latinLnBrk="0" hangingPunct="1">
        <a:spcBef>
          <a:spcPct val="20000"/>
        </a:spcBef>
        <a:buClr>
          <a:srgbClr val="067EB0"/>
        </a:buClr>
        <a:buFont typeface="Wingdings" panose="05000000000000000000" pitchFamily="2" charset="2"/>
        <a:buChar char="Ø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4pPr>
      <a:lvl5pPr marL="1260475" indent="-228600" algn="l" defTabSz="914400" rtl="0" eaLnBrk="1" latinLnBrk="0" hangingPunct="1">
        <a:spcBef>
          <a:spcPct val="20000"/>
        </a:spcBef>
        <a:buClr>
          <a:srgbClr val="B03806"/>
        </a:buClr>
        <a:buFont typeface="Wingdings" panose="05000000000000000000" pitchFamily="2" charset="2"/>
        <a:buChar char="ü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47308" y="6381328"/>
            <a:ext cx="835714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tabLst>
                <a:tab pos="8343900" algn="r"/>
              </a:tabLst>
            </a:pPr>
            <a:r>
              <a:rPr lang="en-US" sz="1200" dirty="0" smtClean="0">
                <a:solidFill>
                  <a:srgbClr val="067EB0"/>
                </a:solidFill>
                <a:latin typeface="Calibri" panose="020F0502020204030204" pitchFamily="34" charset="0"/>
              </a:rPr>
              <a:t>User Workshop,</a:t>
            </a:r>
            <a:r>
              <a:rPr lang="en-US" sz="1200" baseline="0" dirty="0" smtClean="0">
                <a:solidFill>
                  <a:srgbClr val="067EB0"/>
                </a:solidFill>
                <a:latin typeface="Calibri" panose="020F0502020204030204" pitchFamily="34" charset="0"/>
              </a:rPr>
              <a:t> 24-16 Jun 2020</a:t>
            </a:r>
            <a:r>
              <a:rPr lang="en-US" sz="1200" baseline="0" dirty="0">
                <a:solidFill>
                  <a:srgbClr val="067EB0"/>
                </a:solidFill>
                <a:latin typeface="Calibri" panose="020F0502020204030204" pitchFamily="34" charset="0"/>
              </a:rPr>
              <a:t>	</a:t>
            </a:r>
            <a:r>
              <a:rPr lang="en-US" sz="1200" b="1" baseline="0" dirty="0">
                <a:solidFill>
                  <a:srgbClr val="067EB0"/>
                </a:solidFill>
                <a:latin typeface="Calibri" panose="020F0502020204030204" pitchFamily="34" charset="0"/>
              </a:rPr>
              <a:t>LST_CCI</a:t>
            </a:r>
            <a:endParaRPr lang="en-US" sz="1200" b="1" dirty="0">
              <a:solidFill>
                <a:srgbClr val="067EB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2928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3848" y="44624"/>
            <a:ext cx="5400600" cy="6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 err="1"/>
              <a:t>Title</a:t>
            </a:r>
            <a:endParaRPr lang="en-US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51520" y="6381328"/>
            <a:ext cx="8352928" cy="0"/>
          </a:xfrm>
          <a:prstGeom prst="line">
            <a:avLst/>
          </a:prstGeom>
          <a:ln>
            <a:solidFill>
              <a:srgbClr val="067E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63888" y="6611779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© ESA – CCI+ LST </a:t>
            </a:r>
            <a:r>
              <a:rPr lang="en-US" sz="1000" i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Consortium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48464" y="6669360"/>
            <a:ext cx="2372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C129BBD-FD7C-4B99-A230-6BE5E473BDAB}" type="slidenum">
              <a:rPr lang="en-US" sz="1100" b="1" smtClean="0">
                <a:solidFill>
                  <a:srgbClr val="041E5D"/>
                </a:solidFill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solidFill>
                <a:srgbClr val="041E5D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-2551"/>
            <a:ext cx="1440000" cy="536333"/>
          </a:xfrm>
          <a:prstGeom prst="rect">
            <a:avLst/>
          </a:prstGeom>
        </p:spPr>
      </p:pic>
      <p:pic>
        <p:nvPicPr>
          <p:cNvPr id="10" name="Image 16" descr="D:\Profils\jbruniquel\Documents\Dropbox\LST CCI+ (core team)\Inputs\Administrative\IPMA_logo.jpg">
            <a:extLst>
              <a:ext uri="{FF2B5EF4-FFF2-40B4-BE49-F238E27FC236}">
                <a16:creationId xmlns:a16="http://schemas.microsoft.com/office/drawing/2014/main" id="{0B11B0ED-D111-41AE-8DF2-E52398FF8F0F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63"/>
            <a:ext cx="1885950" cy="51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66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r" defTabSz="914400" rtl="0" eaLnBrk="1" latinLnBrk="0" hangingPunct="1">
        <a:spcBef>
          <a:spcPct val="0"/>
        </a:spcBef>
        <a:buNone/>
        <a:defRPr lang="en-US" sz="2400" b="1" kern="1200" cap="small" spc="-60" baseline="0" dirty="0">
          <a:solidFill>
            <a:srgbClr val="067EB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200" b="1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1pPr>
      <a:lvl2pPr marL="271463" indent="-182563" algn="l" defTabSz="914400" rtl="0" eaLnBrk="1" latinLnBrk="0" hangingPunct="1">
        <a:spcBef>
          <a:spcPct val="20000"/>
        </a:spcBef>
        <a:buClr>
          <a:srgbClr val="067EB0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28600" algn="l" defTabSz="914400" rtl="0" eaLnBrk="1" latinLnBrk="0" hangingPunct="1">
        <a:spcBef>
          <a:spcPct val="20000"/>
        </a:spcBef>
        <a:buClr>
          <a:srgbClr val="B03806"/>
        </a:buClr>
        <a:buSzPct val="80000"/>
        <a:buFont typeface="Wingdings" panose="05000000000000000000" pitchFamily="2" charset="2"/>
        <a:buChar char="v"/>
        <a:defRPr sz="18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3pPr>
      <a:lvl4pPr marL="895350" indent="-228600" algn="l" defTabSz="914400" rtl="0" eaLnBrk="1" latinLnBrk="0" hangingPunct="1">
        <a:spcBef>
          <a:spcPct val="20000"/>
        </a:spcBef>
        <a:buClr>
          <a:srgbClr val="067EB0"/>
        </a:buClr>
        <a:buFont typeface="Wingdings" panose="05000000000000000000" pitchFamily="2" charset="2"/>
        <a:buChar char="Ø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4pPr>
      <a:lvl5pPr marL="1260475" indent="-228600" algn="l" defTabSz="914400" rtl="0" eaLnBrk="1" latinLnBrk="0" hangingPunct="1">
        <a:spcBef>
          <a:spcPct val="20000"/>
        </a:spcBef>
        <a:buClr>
          <a:srgbClr val="B03806"/>
        </a:buClr>
        <a:buFont typeface="Wingdings" panose="05000000000000000000" pitchFamily="2" charset="2"/>
        <a:buChar char="ü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47308" y="6381328"/>
            <a:ext cx="835714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tabLst>
                <a:tab pos="8343900" algn="r"/>
              </a:tabLst>
            </a:pPr>
            <a:r>
              <a:rPr lang="en-US" sz="1200" baseline="0" dirty="0">
                <a:solidFill>
                  <a:srgbClr val="067EB0"/>
                </a:solidFill>
                <a:latin typeface="Calibri" panose="020F0502020204030204" pitchFamily="34" charset="0"/>
              </a:rPr>
              <a:t>24-Jun-2020, CCI_LST User Workshop	</a:t>
            </a:r>
            <a:r>
              <a:rPr lang="en-US" sz="1200" b="1" baseline="0" dirty="0">
                <a:solidFill>
                  <a:srgbClr val="067EB0"/>
                </a:solidFill>
                <a:latin typeface="Calibri" panose="020F0502020204030204" pitchFamily="34" charset="0"/>
              </a:rPr>
              <a:t>LST_CCI</a:t>
            </a:r>
            <a:endParaRPr lang="en-US" sz="1200" b="1" dirty="0">
              <a:solidFill>
                <a:srgbClr val="067EB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2928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3848" y="44624"/>
            <a:ext cx="5400600" cy="6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 err="1"/>
              <a:t>Title</a:t>
            </a:r>
            <a:endParaRPr lang="en-US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51520" y="6381328"/>
            <a:ext cx="8352928" cy="0"/>
          </a:xfrm>
          <a:prstGeom prst="line">
            <a:avLst/>
          </a:prstGeom>
          <a:ln>
            <a:solidFill>
              <a:srgbClr val="067E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63888" y="6611779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© ESA – CCI+ LST </a:t>
            </a:r>
            <a:r>
              <a:rPr lang="en-US" sz="1000" i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Consortium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48464" y="6669360"/>
            <a:ext cx="2372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C129BBD-FD7C-4B99-A230-6BE5E473BDAB}" type="slidenum">
              <a:rPr lang="en-US" sz="1100" b="1" smtClean="0">
                <a:solidFill>
                  <a:srgbClr val="041E5D"/>
                </a:solidFill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solidFill>
                <a:srgbClr val="041E5D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19672" y="44624"/>
            <a:ext cx="9361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Institute</a:t>
            </a:r>
            <a:r>
              <a:rPr lang="en-US" sz="1400" baseline="0" dirty="0"/>
              <a:t> logo</a:t>
            </a:r>
            <a:endParaRPr lang="en-US" sz="1400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-2551"/>
            <a:ext cx="1440000" cy="5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 algn="r" defTabSz="914400" rtl="0" eaLnBrk="1" latinLnBrk="0" hangingPunct="1">
        <a:spcBef>
          <a:spcPct val="0"/>
        </a:spcBef>
        <a:buNone/>
        <a:defRPr lang="en-US" sz="2400" b="1" kern="1200" cap="small" spc="-60" baseline="0" dirty="0">
          <a:solidFill>
            <a:srgbClr val="067EB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200" b="1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1pPr>
      <a:lvl2pPr marL="271463" indent="-182563" algn="l" defTabSz="914400" rtl="0" eaLnBrk="1" latinLnBrk="0" hangingPunct="1">
        <a:spcBef>
          <a:spcPct val="20000"/>
        </a:spcBef>
        <a:buClr>
          <a:srgbClr val="067EB0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28600" algn="l" defTabSz="914400" rtl="0" eaLnBrk="1" latinLnBrk="0" hangingPunct="1">
        <a:spcBef>
          <a:spcPct val="20000"/>
        </a:spcBef>
        <a:buClr>
          <a:srgbClr val="B03806"/>
        </a:buClr>
        <a:buSzPct val="80000"/>
        <a:buFont typeface="Wingdings" panose="05000000000000000000" pitchFamily="2" charset="2"/>
        <a:buChar char="v"/>
        <a:defRPr sz="18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3pPr>
      <a:lvl4pPr marL="895350" indent="-228600" algn="l" defTabSz="914400" rtl="0" eaLnBrk="1" latinLnBrk="0" hangingPunct="1">
        <a:spcBef>
          <a:spcPct val="20000"/>
        </a:spcBef>
        <a:buClr>
          <a:srgbClr val="067EB0"/>
        </a:buClr>
        <a:buFont typeface="Wingdings" panose="05000000000000000000" pitchFamily="2" charset="2"/>
        <a:buChar char="Ø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4pPr>
      <a:lvl5pPr marL="1260475" indent="-228600" algn="l" defTabSz="914400" rtl="0" eaLnBrk="1" latinLnBrk="0" hangingPunct="1">
        <a:spcBef>
          <a:spcPct val="20000"/>
        </a:spcBef>
        <a:buClr>
          <a:srgbClr val="B03806"/>
        </a:buClr>
        <a:buFont typeface="Wingdings" panose="05000000000000000000" pitchFamily="2" charset="2"/>
        <a:buChar char="ü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4.tiff"/><Relationship Id="rId10" Type="http://schemas.openxmlformats.org/officeDocument/2006/relationships/image" Target="../media/image24.png"/><Relationship Id="rId4" Type="http://schemas.openxmlformats.org/officeDocument/2006/relationships/image" Target="../media/image13.tif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LEO IR Products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</a:t>
            </a:r>
            <a:r>
              <a:rPr lang="en-US" dirty="0"/>
              <a:t>. Ghent, </a:t>
            </a:r>
            <a:r>
              <a:rPr lang="en-US" dirty="0" smtClean="0"/>
              <a:t>K. VEAL, E. Dodd, M. PERRY</a:t>
            </a:r>
          </a:p>
          <a:p>
            <a:r>
              <a:rPr lang="en-US" dirty="0" smtClean="0"/>
              <a:t>U</a:t>
            </a:r>
            <a:r>
              <a:rPr lang="en-US" dirty="0"/>
              <a:t>. Leicester</a:t>
            </a:r>
          </a:p>
        </p:txBody>
      </p:sp>
    </p:spTree>
    <p:extLst>
      <p:ext uri="{BB962C8B-B14F-4D97-AF65-F5344CB8AC3E}">
        <p14:creationId xmlns:p14="http://schemas.microsoft.com/office/powerpoint/2010/main" val="31013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TES from MODIS multispectral TIR data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547665" y="44623"/>
            <a:ext cx="2592287" cy="61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B97A2C4-CE0C-7447-8BEB-3497FD93C6EB}"/>
              </a:ext>
            </a:extLst>
          </p:cNvPr>
          <p:cNvGrpSpPr/>
          <p:nvPr/>
        </p:nvGrpSpPr>
        <p:grpSpPr>
          <a:xfrm>
            <a:off x="1583668" y="81156"/>
            <a:ext cx="2520280" cy="539532"/>
            <a:chOff x="107504" y="47278"/>
            <a:chExt cx="4392488" cy="933450"/>
          </a:xfrm>
          <a:solidFill>
            <a:schemeClr val="bg1"/>
          </a:solidFill>
        </p:grpSpPr>
        <p:pic>
          <p:nvPicPr>
            <p:cNvPr id="33" name="Picture 18" descr="logo%20univ">
              <a:extLst>
                <a:ext uri="{FF2B5EF4-FFF2-40B4-BE49-F238E27FC236}">
                  <a16:creationId xmlns:a16="http://schemas.microsoft.com/office/drawing/2014/main" id="{35E368D2-975B-2B42-8E99-945B69AFF393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278"/>
              <a:ext cx="704850" cy="9334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C270DF9-3311-0240-BAAC-BE76695A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000" y="147642"/>
              <a:ext cx="1972816" cy="5617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B7C8C8D-54FD-D24A-8AEE-D9826D91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207" y="136960"/>
              <a:ext cx="1399785" cy="555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55 Rectángulo"/>
              <p:cNvSpPr/>
              <p:nvPr/>
            </p:nvSpPr>
            <p:spPr>
              <a:xfrm>
                <a:off x="5103545" y="1126226"/>
                <a:ext cx="2837443" cy="32316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1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0.998</m:t>
                      </m:r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0.654</m:t>
                      </m:r>
                      <m:sSup>
                        <m:sSupPr>
                          <m:ctrlPr>
                            <a:rPr kumimoji="0" lang="es-E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𝑀𝑀𝐷</m:t>
                          </m:r>
                        </m:e>
                        <m:sup>
                          <m:r>
                            <a:rPr kumimoji="0" lang="es-ES" sz="1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0.736</m:t>
                          </m:r>
                        </m:sup>
                      </m:sSup>
                    </m:oMath>
                  </m:oMathPara>
                </a14:m>
                <a:endParaRPr kumimoji="0" lang="es-E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5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545" y="1126226"/>
                <a:ext cx="2837443" cy="3231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6CF3C229-8398-B345-A841-1ACFC4BEB720}"/>
              </a:ext>
            </a:extLst>
          </p:cNvPr>
          <p:cNvSpPr/>
          <p:nvPr/>
        </p:nvSpPr>
        <p:spPr>
          <a:xfrm>
            <a:off x="5620917" y="836712"/>
            <a:ext cx="1831403" cy="2779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UVEG 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55 Rectángulo"/>
              <p:cNvSpPr/>
              <p:nvPr/>
            </p:nvSpPr>
            <p:spPr>
              <a:xfrm>
                <a:off x="620646" y="1123768"/>
                <a:ext cx="2943242" cy="32316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1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0.99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7</m:t>
                      </m:r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0.</m:t>
                      </m:r>
                      <m:r>
                        <a:rPr kumimoji="0" lang="es-E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705</m:t>
                      </m:r>
                      <m:sSup>
                        <m:sSupPr>
                          <m:ctrlPr>
                            <a:rPr kumimoji="0" lang="es-E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𝑀𝑀𝐷</m:t>
                          </m:r>
                        </m:e>
                        <m:sup>
                          <m:r>
                            <a:rPr kumimoji="0" lang="es-ES" sz="1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0.7</m:t>
                          </m:r>
                          <m:r>
                            <a:rPr kumimoji="0" lang="es-ES" sz="1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43</m:t>
                          </m:r>
                        </m:sup>
                      </m:sSup>
                    </m:oMath>
                  </m:oMathPara>
                </a14:m>
                <a:endParaRPr kumimoji="0" lang="es-E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5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46" y="1123768"/>
                <a:ext cx="2943242" cy="3231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6CF3C229-8398-B345-A841-1ACFC4BEB720}"/>
              </a:ext>
            </a:extLst>
          </p:cNvPr>
          <p:cNvSpPr/>
          <p:nvPr/>
        </p:nvSpPr>
        <p:spPr>
          <a:xfrm>
            <a:off x="1311139" y="836712"/>
            <a:ext cx="1604677" cy="2779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MYD21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9512" y="1506579"/>
            <a:ext cx="4104456" cy="28007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MERRA-2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0.625°×0.5°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 pressure levels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res. 6 hours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MERRA-2 profiles interpolation to 1 km by the use of </a:t>
            </a: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Vapor Scaling (WVS) correction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RTTOV processor for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Transmissivity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Upwelling radiance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Downwelling radiance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4572000" y="1506579"/>
            <a:ext cx="4464496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ERA-5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0.25°×0.25°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137 pressure levels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res. 1 hour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ERA-5 Land pressure level at 2 m added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ERA-5 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profiles interpolation to 1 km and adjustment to </a:t>
            </a: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MODIS altimeter data to establish the initial altitude of the atmospheric profile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RTTOV processor for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Transmissivity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Upwelling radiance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B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Downwelling 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B28FA47A-6C48-1744-84BC-586D1E2BE2F3}"/>
                  </a:ext>
                </a:extLst>
              </p:cNvPr>
              <p:cNvSpPr txBox="1"/>
              <p:nvPr/>
            </p:nvSpPr>
            <p:spPr>
              <a:xfrm>
                <a:off x="179513" y="4699010"/>
                <a:ext cx="871296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B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Main differences between products come from the atmospheric correction input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B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Other difference is the emissivity estimation obtained  from the MMD-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kumimoji="0" lang="en-B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relation which can led to different LST &amp; LSE estimations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B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Validation of UVEG product performed by the intercomparison against MYD21 product on 07/07/2017. A total of 264 images have been processed. Daily composite image was produced for validation.</a:t>
                </a: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B28FA47A-6C48-1744-84BC-586D1E2B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4699010"/>
                <a:ext cx="8712968" cy="1754326"/>
              </a:xfrm>
              <a:prstGeom prst="rect">
                <a:avLst/>
              </a:prstGeom>
              <a:blipFill>
                <a:blip r:embed="rId7"/>
                <a:stretch>
                  <a:fillRect l="-291" t="-1439" r="-1164" b="-50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3074298" y="68340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UVEG TES vs MYD21</a:t>
            </a:r>
          </a:p>
        </p:txBody>
      </p:sp>
    </p:spTree>
    <p:extLst>
      <p:ext uri="{BB962C8B-B14F-4D97-AF65-F5344CB8AC3E}">
        <p14:creationId xmlns:p14="http://schemas.microsoft.com/office/powerpoint/2010/main" val="362080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1" y="561114"/>
            <a:ext cx="3874018" cy="19317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6" name="Rectángulo 35"/>
          <p:cNvSpPr/>
          <p:nvPr/>
        </p:nvSpPr>
        <p:spPr>
          <a:xfrm>
            <a:off x="1547665" y="44623"/>
            <a:ext cx="2592287" cy="61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B97A2C4-CE0C-7447-8BEB-3497FD93C6EB}"/>
              </a:ext>
            </a:extLst>
          </p:cNvPr>
          <p:cNvGrpSpPr/>
          <p:nvPr/>
        </p:nvGrpSpPr>
        <p:grpSpPr>
          <a:xfrm>
            <a:off x="1583668" y="81156"/>
            <a:ext cx="2520280" cy="539532"/>
            <a:chOff x="107504" y="47278"/>
            <a:chExt cx="4392488" cy="933450"/>
          </a:xfrm>
          <a:solidFill>
            <a:schemeClr val="bg1"/>
          </a:solidFill>
        </p:grpSpPr>
        <p:pic>
          <p:nvPicPr>
            <p:cNvPr id="33" name="Picture 18" descr="logo%20univ">
              <a:extLst>
                <a:ext uri="{FF2B5EF4-FFF2-40B4-BE49-F238E27FC236}">
                  <a16:creationId xmlns:a16="http://schemas.microsoft.com/office/drawing/2014/main" id="{35E368D2-975B-2B42-8E99-945B69AFF39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278"/>
              <a:ext cx="704850" cy="9334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C270DF9-3311-0240-BAAC-BE76695A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000" y="147642"/>
              <a:ext cx="1972816" cy="5617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B7C8C8D-54FD-D24A-8AEE-D9826D91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207" y="136960"/>
              <a:ext cx="1399785" cy="555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27" y="726865"/>
            <a:ext cx="2352611" cy="188208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4697119" y="91287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LSE INTERCOMPARISON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Km UVEG minus MYD21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27" y="2686233"/>
            <a:ext cx="2352611" cy="18820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0" y="4627944"/>
            <a:ext cx="2352611" cy="18820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43" y="2512717"/>
            <a:ext cx="3851920" cy="19243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44" y="4437112"/>
            <a:ext cx="3851920" cy="194013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28FA47A-6C48-1744-84BC-586D1E2BE2F3}"/>
              </a:ext>
            </a:extLst>
          </p:cNvPr>
          <p:cNvSpPr txBox="1"/>
          <p:nvPr/>
        </p:nvSpPr>
        <p:spPr>
          <a:xfrm>
            <a:off x="6380531" y="1261585"/>
            <a:ext cx="2763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RMSE of 0.015 b29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RMSE of 0.017 b31, b32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6658" y="2996952"/>
            <a:ext cx="792089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21737" y="4918733"/>
            <a:ext cx="792089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835695" y="2996951"/>
            <a:ext cx="479267" cy="43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835695" y="1140228"/>
            <a:ext cx="479267" cy="43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911" y="3717032"/>
            <a:ext cx="1512168" cy="23094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216" y="5661248"/>
            <a:ext cx="1512168" cy="23094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216" y="1844824"/>
            <a:ext cx="1512168" cy="230949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2314962" y="2046828"/>
            <a:ext cx="17129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-0.06         -0.03        0          0.03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7061" y="1801397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dLSE b29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5677" y="3751302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dLSE b31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84424" y="5751102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dLSE b32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2318168" y="3946143"/>
            <a:ext cx="17129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-0.06         -0.03          0         0.03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2318168" y="5874799"/>
            <a:ext cx="17129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-0.06         -0.03          0         0.03</a:t>
            </a:r>
          </a:p>
        </p:txBody>
      </p:sp>
    </p:spTree>
    <p:extLst>
      <p:ext uri="{BB962C8B-B14F-4D97-AF65-F5344CB8AC3E}">
        <p14:creationId xmlns:p14="http://schemas.microsoft.com/office/powerpoint/2010/main" val="365392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0" y="653568"/>
            <a:ext cx="3998053" cy="19957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TES from MODIS multispectral TIR data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547665" y="44623"/>
            <a:ext cx="2592287" cy="61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B97A2C4-CE0C-7447-8BEB-3497FD93C6EB}"/>
              </a:ext>
            </a:extLst>
          </p:cNvPr>
          <p:cNvGrpSpPr/>
          <p:nvPr/>
        </p:nvGrpSpPr>
        <p:grpSpPr>
          <a:xfrm>
            <a:off x="1583668" y="81156"/>
            <a:ext cx="2520280" cy="539532"/>
            <a:chOff x="107504" y="47278"/>
            <a:chExt cx="4392488" cy="933450"/>
          </a:xfrm>
          <a:solidFill>
            <a:schemeClr val="bg1"/>
          </a:solidFill>
        </p:grpSpPr>
        <p:pic>
          <p:nvPicPr>
            <p:cNvPr id="33" name="Picture 18" descr="logo%20univ">
              <a:extLst>
                <a:ext uri="{FF2B5EF4-FFF2-40B4-BE49-F238E27FC236}">
                  <a16:creationId xmlns:a16="http://schemas.microsoft.com/office/drawing/2014/main" id="{35E368D2-975B-2B42-8E99-945B69AFF39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278"/>
              <a:ext cx="704850" cy="9334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C270DF9-3311-0240-BAAC-BE76695A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000" y="147642"/>
              <a:ext cx="1972816" cy="5617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B7C8C8D-54FD-D24A-8AEE-D9826D91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207" y="136960"/>
              <a:ext cx="1399785" cy="555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82" y="1361855"/>
            <a:ext cx="3579690" cy="286375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17270" y="4953766"/>
            <a:ext cx="8274746" cy="17820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LSE: RMSE of 0.015 between TES algorithms.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LST:  RMSE of 1.7 K.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UVEG TES product tested against MYD21 data, in situ validation is required to fully test the validity of the product.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MODIS imagery on CEDA database will be processed on Jasmin supercomputer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780" y="2004791"/>
            <a:ext cx="1512168" cy="23094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535006" y="2206916"/>
            <a:ext cx="171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200   225   250   275   300   325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  (K)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1274244" y="459068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71" y="2610732"/>
            <a:ext cx="3986677" cy="200175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099" y="3882557"/>
            <a:ext cx="1512168" cy="23094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499002" y="4084682"/>
            <a:ext cx="171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         -2          0          2         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dLST  (K)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7061" y="180139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 UVEG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7061" y="374417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dLST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5273158" y="694437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 INTERCOMPARISON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Km UVEG minus MYD21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80895BD-0B06-0A4A-BD00-F429DB2C75FB}"/>
              </a:ext>
            </a:extLst>
          </p:cNvPr>
          <p:cNvSpPr/>
          <p:nvPr/>
        </p:nvSpPr>
        <p:spPr>
          <a:xfrm>
            <a:off x="7656182" y="4127450"/>
            <a:ext cx="13227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UVEG 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MYD21 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6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 IR PRODUCTS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Sofia ermida, </a:t>
            </a:r>
            <a:r>
              <a:rPr lang="en-US" dirty="0" smtClean="0"/>
              <a:t>Ipma</a:t>
            </a:r>
          </a:p>
          <a:p>
            <a:r>
              <a:rPr lang="pt-PT" dirty="0" smtClean="0"/>
              <a:t>Isabel Trigo, IPMA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 IR products</a:t>
            </a:r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489479" y="1064236"/>
          <a:ext cx="83534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56">
                  <a:extLst>
                    <a:ext uri="{9D8B030D-6E8A-4147-A177-3AD203B41FA5}">
                      <a16:colId xmlns:a16="http://schemas.microsoft.com/office/drawing/2014/main" val="2154100504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506143962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1113986520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2216017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Sensor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Satellite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Product</a:t>
                      </a:r>
                      <a:r>
                        <a:rPr lang="pt-PT" dirty="0"/>
                        <a:t> </a:t>
                      </a:r>
                      <a:r>
                        <a:rPr lang="pt-PT" dirty="0" err="1"/>
                        <a:t>levels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Period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4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SEVIRI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MSG 1-4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L3U,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2004-2020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85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IMAGER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GOES 12-13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L3U,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0" dirty="0"/>
                        <a:t>2009-2017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88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ABI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L3U, L3C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2018-2020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943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JAMI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MTSAT 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L3U,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2009-2015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22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ABI</a:t>
                      </a:r>
                      <a:endParaRPr lang="pt-P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HIMAWARI</a:t>
                      </a:r>
                      <a:endParaRPr lang="pt-P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L2P, L3U,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2016-2020</a:t>
                      </a:r>
                      <a:endParaRPr lang="pt-P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62102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E076EDFB-F184-413E-B4BD-525253D76063}"/>
              </a:ext>
            </a:extLst>
          </p:cNvPr>
          <p:cNvSpPr/>
          <p:nvPr/>
        </p:nvSpPr>
        <p:spPr>
          <a:xfrm>
            <a:off x="489727" y="1424276"/>
            <a:ext cx="1224136" cy="3600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3D781CE-56D1-4511-AF23-59FBAB4F6E1F}"/>
              </a:ext>
            </a:extLst>
          </p:cNvPr>
          <p:cNvSpPr/>
          <p:nvPr/>
        </p:nvSpPr>
        <p:spPr>
          <a:xfrm>
            <a:off x="489479" y="2888940"/>
            <a:ext cx="1224136" cy="3600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887B35-D6D3-45F5-B9E7-27D4D9CD37CD}"/>
              </a:ext>
            </a:extLst>
          </p:cNvPr>
          <p:cNvSpPr/>
          <p:nvPr/>
        </p:nvSpPr>
        <p:spPr>
          <a:xfrm>
            <a:off x="489479" y="2504396"/>
            <a:ext cx="122413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D781CE-56D1-4511-AF23-59FBAB4F6E1F}"/>
              </a:ext>
            </a:extLst>
          </p:cNvPr>
          <p:cNvSpPr/>
          <p:nvPr/>
        </p:nvSpPr>
        <p:spPr>
          <a:xfrm>
            <a:off x="489727" y="2144356"/>
            <a:ext cx="1224136" cy="3600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9ACD496-12A9-4737-9C5C-0FF8395F26A8}"/>
              </a:ext>
            </a:extLst>
          </p:cNvPr>
          <p:cNvSpPr/>
          <p:nvPr/>
        </p:nvSpPr>
        <p:spPr>
          <a:xfrm>
            <a:off x="489727" y="1784316"/>
            <a:ext cx="122413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5B68B5-F448-4817-A19B-23310A34C60C}"/>
              </a:ext>
            </a:extLst>
          </p:cNvPr>
          <p:cNvSpPr txBox="1"/>
          <p:nvPr/>
        </p:nvSpPr>
        <p:spPr>
          <a:xfrm>
            <a:off x="7128160" y="5632232"/>
            <a:ext cx="295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TIR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TIR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channel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arcador de Posição de Conteúdo 2">
            <a:extLst>
              <a:ext uri="{FF2B5EF4-FFF2-40B4-BE49-F238E27FC236}">
                <a16:creationId xmlns:a16="http://schemas.microsoft.com/office/drawing/2014/main" id="{D577EEB4-841F-4B80-9A8F-2099597C8A5E}"/>
              </a:ext>
            </a:extLst>
          </p:cNvPr>
          <p:cNvSpPr txBox="1">
            <a:spLocks/>
          </p:cNvSpPr>
          <p:nvPr/>
        </p:nvSpPr>
        <p:spPr>
          <a:xfrm>
            <a:off x="481343" y="3429000"/>
            <a:ext cx="4184848" cy="284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sz="2200" b="1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182563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SzPct val="80000"/>
              <a:buFont typeface="Wingdings" panose="05000000000000000000" pitchFamily="2" charset="2"/>
              <a:buChar char="v"/>
              <a:defRPr sz="18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95350" indent="-228600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Font typeface="Wingdings" panose="05000000000000000000" pitchFamily="2" charset="2"/>
              <a:buChar char="Ø"/>
              <a:defRPr sz="18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60475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Font typeface="Wingdings" panose="05000000000000000000" pitchFamily="2" charset="2"/>
              <a:buChar char="ü"/>
              <a:defRPr sz="18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SEVIRI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Split-window</a:t>
            </a: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Hourly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GOESN: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single-channel</a:t>
            </a: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Hourly/3-hourly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D9076CAE-F0D0-4444-A91F-977B8A146C2C}"/>
              </a:ext>
            </a:extLst>
          </p:cNvPr>
          <p:cNvSpPr txBox="1">
            <a:spLocks/>
          </p:cNvSpPr>
          <p:nvPr/>
        </p:nvSpPr>
        <p:spPr>
          <a:xfrm>
            <a:off x="4784080" y="3429000"/>
            <a:ext cx="4184848" cy="2849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sz="2200" b="1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182563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SzPct val="80000"/>
              <a:buFont typeface="Wingdings" panose="05000000000000000000" pitchFamily="2" charset="2"/>
              <a:buChar char="v"/>
              <a:defRPr sz="18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95350" indent="-228600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Font typeface="Wingdings" panose="05000000000000000000" pitchFamily="2" charset="2"/>
              <a:buChar char="Ø"/>
              <a:defRPr sz="18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60475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Font typeface="Wingdings" panose="05000000000000000000" pitchFamily="2" charset="2"/>
              <a:buChar char="ü"/>
              <a:defRPr sz="18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GOES-R: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Split-window</a:t>
            </a: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Hourly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MTSAT: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single-channel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1E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Hourly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HIMAWARI: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7A7A7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split-window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A7A7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143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EB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7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 IR products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1398" y="4093505"/>
            <a:ext cx="266429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Column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ater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Vapour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(TCWV)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820505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Brightness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MSG/GOES/MTSAT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0135" y="2665582"/>
            <a:ext cx="26642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3233661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mask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NWP/LSA SAF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9552" y="5230348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Emissivity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19849" y="3233661"/>
            <a:ext cx="1724842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Processing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chain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Split-Windows/ single </a:t>
            </a:r>
            <a:r>
              <a:rPr kumimoji="0" lang="pt-P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channel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24105" y="2771996"/>
            <a:ext cx="21602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Surface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(LST)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24105" y="4093505"/>
            <a:ext cx="21602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Uncertainty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exão em ângulos retos 11"/>
          <p:cNvCxnSpPr>
            <a:stCxn id="5" idx="3"/>
            <a:endCxn id="9" idx="1"/>
          </p:cNvCxnSpPr>
          <p:nvPr/>
        </p:nvCxnSpPr>
        <p:spPr>
          <a:xfrm>
            <a:off x="3203848" y="2143671"/>
            <a:ext cx="716001" cy="16285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em ângulos retos 12"/>
          <p:cNvCxnSpPr>
            <a:stCxn id="6" idx="3"/>
            <a:endCxn id="9" idx="1"/>
          </p:cNvCxnSpPr>
          <p:nvPr/>
        </p:nvCxnSpPr>
        <p:spPr>
          <a:xfrm>
            <a:off x="3204431" y="2850248"/>
            <a:ext cx="715418" cy="9220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em ângulos retos 13"/>
          <p:cNvCxnSpPr>
            <a:stCxn id="7" idx="3"/>
            <a:endCxn id="9" idx="1"/>
          </p:cNvCxnSpPr>
          <p:nvPr/>
        </p:nvCxnSpPr>
        <p:spPr>
          <a:xfrm>
            <a:off x="3203848" y="3556827"/>
            <a:ext cx="716001" cy="2154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em ângulos retos 14"/>
          <p:cNvCxnSpPr>
            <a:stCxn id="4" idx="3"/>
            <a:endCxn id="9" idx="1"/>
          </p:cNvCxnSpPr>
          <p:nvPr/>
        </p:nvCxnSpPr>
        <p:spPr>
          <a:xfrm flipV="1">
            <a:off x="3205694" y="3772270"/>
            <a:ext cx="714155" cy="782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em ângulos retos 15"/>
          <p:cNvCxnSpPr>
            <a:stCxn id="8" idx="3"/>
            <a:endCxn id="9" idx="1"/>
          </p:cNvCxnSpPr>
          <p:nvPr/>
        </p:nvCxnSpPr>
        <p:spPr>
          <a:xfrm flipV="1">
            <a:off x="3203848" y="3772270"/>
            <a:ext cx="716001" cy="178124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em ângulos retos 16"/>
          <p:cNvCxnSpPr>
            <a:stCxn id="9" idx="3"/>
            <a:endCxn id="10" idx="1"/>
          </p:cNvCxnSpPr>
          <p:nvPr/>
        </p:nvCxnSpPr>
        <p:spPr>
          <a:xfrm flipV="1">
            <a:off x="5644691" y="3233661"/>
            <a:ext cx="579414" cy="5386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em ângulos retos 17"/>
          <p:cNvCxnSpPr>
            <a:stCxn id="9" idx="3"/>
            <a:endCxn id="11" idx="1"/>
          </p:cNvCxnSpPr>
          <p:nvPr/>
        </p:nvCxnSpPr>
        <p:spPr>
          <a:xfrm>
            <a:off x="5644691" y="3772270"/>
            <a:ext cx="579414" cy="6444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450122" y="903229"/>
            <a:ext cx="2664296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coefficients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CCI LST </a:t>
            </a:r>
            <a:r>
              <a:rPr kumimoji="0" lang="pt-P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Calibration</a:t>
            </a: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Database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Conexão reta unidirecional 20"/>
          <p:cNvCxnSpPr>
            <a:stCxn id="19" idx="2"/>
            <a:endCxn id="9" idx="0"/>
          </p:cNvCxnSpPr>
          <p:nvPr/>
        </p:nvCxnSpPr>
        <p:spPr>
          <a:xfrm>
            <a:off x="4782270" y="1765003"/>
            <a:ext cx="0" cy="1468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96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Merged GEO IR Product</a:t>
            </a:r>
            <a:endParaRPr lang="en-US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448869"/>
            <a:ext cx="8353425" cy="4136474"/>
          </a:xfrm>
        </p:spPr>
      </p:pic>
      <p:sp>
        <p:nvSpPr>
          <p:cNvPr id="5" name="CaixaDeTexto 4"/>
          <p:cNvSpPr txBox="1"/>
          <p:nvPr/>
        </p:nvSpPr>
        <p:spPr>
          <a:xfrm>
            <a:off x="1403648" y="32129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27537" y="43651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948264" y="302831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MTSAT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4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LST angular </a:t>
            </a:r>
            <a:r>
              <a:rPr lang="pt-PT" dirty="0" err="1" smtClean="0"/>
              <a:t>effects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err="1" smtClean="0"/>
              <a:t>Estimation</a:t>
            </a:r>
            <a:r>
              <a:rPr lang="pt-PT" dirty="0" smtClean="0"/>
              <a:t> of LST angular </a:t>
            </a:r>
            <a:r>
              <a:rPr lang="pt-PT" dirty="0" err="1" smtClean="0"/>
              <a:t>effects</a:t>
            </a:r>
            <a:r>
              <a:rPr lang="pt-PT" dirty="0" smtClean="0"/>
              <a:t>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parametric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1" y="1700808"/>
            <a:ext cx="7956376" cy="39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C107-7751-9D4A-BB6B-191E65ADA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LST_cci products:</a:t>
            </a:r>
            <a:br>
              <a:rPr lang="en-US" dirty="0"/>
            </a:br>
            <a:r>
              <a:rPr lang="en-US" dirty="0"/>
              <a:t>Microwave LST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A015E-C96D-2B4A-844B-BCB619731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ct val="0"/>
              </a:spcAft>
            </a:pPr>
            <a:r>
              <a:rPr lang="en-US" altLang="en-FR" dirty="0">
                <a:solidFill>
                  <a:srgbClr val="067EB0"/>
                </a:solidFill>
              </a:rPr>
              <a:t>C. JIMENEZ, C. PRIGENT, S. FAVRICHON</a:t>
            </a:r>
          </a:p>
          <a:p>
            <a:pPr>
              <a:spcAft>
                <a:spcPct val="0"/>
              </a:spcAft>
            </a:pPr>
            <a:r>
              <a:rPr lang="en-US" altLang="en-FR" dirty="0">
                <a:solidFill>
                  <a:srgbClr val="067EB0"/>
                </a:solidFill>
              </a:rPr>
              <a:t>Estellus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5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FDEE8C-0EBB-8444-9400-F867447F748B}"/>
              </a:ext>
            </a:extLst>
          </p:cNvPr>
          <p:cNvGrpSpPr/>
          <p:nvPr/>
        </p:nvGrpSpPr>
        <p:grpSpPr>
          <a:xfrm>
            <a:off x="4996072" y="2268914"/>
            <a:ext cx="4112432" cy="2240206"/>
            <a:chOff x="4780048" y="2196906"/>
            <a:chExt cx="4112432" cy="2240206"/>
          </a:xfrm>
        </p:grpSpPr>
        <p:pic>
          <p:nvPicPr>
            <p:cNvPr id="11" name="Picture 1040" descr="image_19H_0792_glob">
              <a:extLst>
                <a:ext uri="{FF2B5EF4-FFF2-40B4-BE49-F238E27FC236}">
                  <a16:creationId xmlns:a16="http://schemas.microsoft.com/office/drawing/2014/main" id="{89491776-F1F0-4248-9DB0-868F1A473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048" y="2196906"/>
              <a:ext cx="4112432" cy="22402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D13899-E265-8E4F-A974-81DA8C598A86}"/>
                </a:ext>
              </a:extLst>
            </p:cNvPr>
            <p:cNvSpPr txBox="1"/>
            <p:nvPr/>
          </p:nvSpPr>
          <p:spPr>
            <a:xfrm>
              <a:off x="5254000" y="357301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MW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5E38EED-AF79-2144-A5E9-477BE0FE9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5656" y="8702"/>
            <a:ext cx="5400600" cy="611986"/>
          </a:xfrm>
        </p:spPr>
        <p:txBody>
          <a:bodyPr/>
          <a:lstStyle/>
          <a:p>
            <a:r>
              <a:rPr lang="en-GB" dirty="0"/>
              <a:t>Microwave LST: motivation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2C8387-9900-154B-8881-945E830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3C454308-543C-5E49-B1BA-8969BC97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815" y="1254546"/>
            <a:ext cx="7829908" cy="427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Passive microwaves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in window channels can </a:t>
            </a:r>
            <a:r>
              <a:rPr kumimoji="0" lang="en-US" altLang="en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penetrate clouds,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FR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        Challenges: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" pitchFamily="2" charset="0"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- more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sensitivity to the emissivity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e</a:t>
            </a:r>
            <a:r>
              <a:rPr kumimoji="0" lang="en-US" altLang="en-F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MW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, that varies with vegetation, soil moisture…</a:t>
            </a:r>
          </a:p>
          <a:p>
            <a:pPr marL="914400" marR="0" lvl="2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" pitchFamily="2" charset="0"/>
              <a:buChar char="•"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	   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Tb ~ e</a:t>
            </a:r>
            <a:r>
              <a:rPr kumimoji="0" lang="en-US" altLang="en-F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MW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LST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FF9449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lower frequencies have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larger penetration depth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; in very arid places MWs observe a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temperature integrated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over a few cms below the surface, differing from the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skin temperature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measured in the IR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" pitchFamily="2" charset="0"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	</a:t>
            </a:r>
          </a:p>
        </p:txBody>
      </p:sp>
      <p:sp>
        <p:nvSpPr>
          <p:cNvPr id="13" name="Rectangle 1039">
            <a:extLst>
              <a:ext uri="{FF2B5EF4-FFF2-40B4-BE49-F238E27FC236}">
                <a16:creationId xmlns:a16="http://schemas.microsoft.com/office/drawing/2014/main" id="{9B9F1ACD-9940-2F40-A0D8-8A888068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766445"/>
            <a:ext cx="3888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How to obtain observation-based estimates of </a:t>
            </a:r>
            <a:r>
              <a:rPr kumimoji="0" lang="en-US" alt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all-weather LST</a:t>
            </a:r>
            <a:r>
              <a:rPr kumimoji="0" lang="en-US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?</a:t>
            </a:r>
            <a:endParaRPr kumimoji="0" lang="en-GB" altLang="en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Image 1" descr="emisdif.png">
            <a:extLst>
              <a:ext uri="{FF2B5EF4-FFF2-40B4-BE49-F238E27FC236}">
                <a16:creationId xmlns:a16="http://schemas.microsoft.com/office/drawing/2014/main" id="{A74A2079-B577-1D49-A6C9-D0B61DE71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11" y="4899298"/>
            <a:ext cx="4487301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781BE7-BA4A-1D49-9FEC-E7B12205AC12}"/>
              </a:ext>
            </a:extLst>
          </p:cNvPr>
          <p:cNvSpPr txBox="1"/>
          <p:nvPr/>
        </p:nvSpPr>
        <p:spPr>
          <a:xfrm>
            <a:off x="2604667" y="6001543"/>
            <a:ext cx="2039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pitchFamily="44" charset="-128"/>
                <a:cs typeface="+mn-cs"/>
              </a:rPr>
              <a:t>e</a:t>
            </a:r>
            <a:r>
              <a:rPr kumimoji="0" lang="en-US" altLang="en-F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pitchFamily="44" charset="-128"/>
                <a:cs typeface="+mn-cs"/>
              </a:rPr>
              <a:t>MW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pitchFamily="44" charset="-128"/>
                <a:cs typeface="+mn-cs"/>
              </a:rPr>
              <a:t>[day] -   e</a:t>
            </a:r>
            <a:r>
              <a:rPr kumimoji="0" lang="en-US" altLang="en-FR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pitchFamily="44" charset="-128"/>
                <a:cs typeface="+mn-cs"/>
              </a:rPr>
              <a:t>MW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pitchFamily="44" charset="-128"/>
                <a:cs typeface="+mn-cs"/>
              </a:rPr>
              <a:t>[night]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BD44541-F78B-6744-927C-580AA09DF926}"/>
              </a:ext>
            </a:extLst>
          </p:cNvPr>
          <p:cNvSpPr/>
          <p:nvPr/>
        </p:nvSpPr>
        <p:spPr>
          <a:xfrm>
            <a:off x="6300192" y="5464427"/>
            <a:ext cx="576064" cy="26882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37A0E3-846F-DF46-B31C-EFC766C5F73B}"/>
              </a:ext>
            </a:extLst>
          </p:cNvPr>
          <p:cNvSpPr/>
          <p:nvPr/>
        </p:nvSpPr>
        <p:spPr>
          <a:xfrm>
            <a:off x="7452320" y="5301208"/>
            <a:ext cx="443553" cy="206991"/>
          </a:xfrm>
          <a:prstGeom prst="roundRect">
            <a:avLst>
              <a:gd name="adj" fmla="val 4158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0" descr="browsed2.png">
            <a:extLst>
              <a:ext uri="{FF2B5EF4-FFF2-40B4-BE49-F238E27FC236}">
                <a16:creationId xmlns:a16="http://schemas.microsoft.com/office/drawing/2014/main" id="{4B14591F-C0DC-2343-953D-CD5FB4FE4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24415" r="15646" b="4957"/>
          <a:stretch/>
        </p:blipFill>
        <p:spPr bwMode="auto">
          <a:xfrm>
            <a:off x="6876256" y="620688"/>
            <a:ext cx="2088232" cy="139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ED88AE-C15F-674A-8A58-5A304C466705}"/>
              </a:ext>
            </a:extLst>
          </p:cNvPr>
          <p:cNvGrpSpPr/>
          <p:nvPr/>
        </p:nvGrpSpPr>
        <p:grpSpPr>
          <a:xfrm>
            <a:off x="2702981" y="2811066"/>
            <a:ext cx="2517091" cy="1626046"/>
            <a:chOff x="2267744" y="2636912"/>
            <a:chExt cx="2740025" cy="1770062"/>
          </a:xfrm>
        </p:grpSpPr>
        <p:pic>
          <p:nvPicPr>
            <p:cNvPr id="12" name="Image 3" descr="UWbfemis_06_200604.png">
              <a:extLst>
                <a:ext uri="{FF2B5EF4-FFF2-40B4-BE49-F238E27FC236}">
                  <a16:creationId xmlns:a16="http://schemas.microsoft.com/office/drawing/2014/main" id="{60F43BC3-2A49-324B-AAFB-890DC9C0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636912"/>
              <a:ext cx="2740025" cy="177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97AC9D-D778-0A4F-9A4D-DFBE1D04F179}"/>
                </a:ext>
              </a:extLst>
            </p:cNvPr>
            <p:cNvSpPr txBox="1"/>
            <p:nvPr/>
          </p:nvSpPr>
          <p:spPr>
            <a:xfrm>
              <a:off x="2710692" y="3573016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CE24E63-3988-5B43-8308-0CC3032D516F}"/>
              </a:ext>
            </a:extLst>
          </p:cNvPr>
          <p:cNvSpPr txBox="1"/>
          <p:nvPr/>
        </p:nvSpPr>
        <p:spPr>
          <a:xfrm>
            <a:off x="7097141" y="431086"/>
            <a:ext cx="172333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ISCCP cloud cover (%)</a:t>
            </a:r>
          </a:p>
        </p:txBody>
      </p:sp>
    </p:spTree>
    <p:extLst>
      <p:ext uri="{BB962C8B-B14F-4D97-AF65-F5344CB8AC3E}">
        <p14:creationId xmlns:p14="http://schemas.microsoft.com/office/powerpoint/2010/main" val="229885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LEO IR Split-Window Products</a:t>
            </a:r>
            <a:endParaRPr lang="en-GB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5917" y="5219386"/>
            <a:ext cx="26642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Vapour: ERA5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5917" y="3910999"/>
            <a:ext cx="26642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Brightness Temperature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5917" y="4345515"/>
            <a:ext cx="26642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 and View angles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4783555"/>
            <a:ext cx="26642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Probabilistic cloud mask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41398" y="5655217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Emissivity: CAMEL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olidFill>
                  <a:srgbClr val="000000"/>
                </a:solidFill>
                <a:latin typeface="Arial"/>
              </a:rPr>
              <a:t>FV: Copernicus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19849" y="4537334"/>
            <a:ext cx="1724842" cy="8617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Processing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chain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Split-Window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24105" y="4044891"/>
            <a:ext cx="21602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Surface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(LST)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24105" y="5140379"/>
            <a:ext cx="21602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Uncertainty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exão em ângulos retos 11"/>
          <p:cNvCxnSpPr>
            <a:stCxn id="5" idx="3"/>
            <a:endCxn id="9" idx="1"/>
          </p:cNvCxnSpPr>
          <p:nvPr/>
        </p:nvCxnSpPr>
        <p:spPr>
          <a:xfrm>
            <a:off x="3210213" y="4095665"/>
            <a:ext cx="709636" cy="8725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em ângulos retos 12"/>
          <p:cNvCxnSpPr>
            <a:stCxn id="6" idx="3"/>
            <a:endCxn id="9" idx="1"/>
          </p:cNvCxnSpPr>
          <p:nvPr/>
        </p:nvCxnSpPr>
        <p:spPr>
          <a:xfrm>
            <a:off x="3210213" y="4530181"/>
            <a:ext cx="709636" cy="43804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em ângulos retos 13"/>
          <p:cNvCxnSpPr>
            <a:stCxn id="7" idx="3"/>
            <a:endCxn id="9" idx="1"/>
          </p:cNvCxnSpPr>
          <p:nvPr/>
        </p:nvCxnSpPr>
        <p:spPr>
          <a:xfrm>
            <a:off x="3203848" y="4968221"/>
            <a:ext cx="716001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em ângulos retos 14"/>
          <p:cNvCxnSpPr>
            <a:stCxn id="4" idx="3"/>
            <a:endCxn id="9" idx="1"/>
          </p:cNvCxnSpPr>
          <p:nvPr/>
        </p:nvCxnSpPr>
        <p:spPr>
          <a:xfrm flipV="1">
            <a:off x="3210213" y="4968221"/>
            <a:ext cx="709636" cy="4358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em ângulos retos 15"/>
          <p:cNvCxnSpPr>
            <a:stCxn id="8" idx="3"/>
            <a:endCxn id="9" idx="1"/>
          </p:cNvCxnSpPr>
          <p:nvPr/>
        </p:nvCxnSpPr>
        <p:spPr>
          <a:xfrm flipV="1">
            <a:off x="3205694" y="4968221"/>
            <a:ext cx="714155" cy="10101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em ângulos retos 16"/>
          <p:cNvCxnSpPr>
            <a:stCxn id="9" idx="3"/>
            <a:endCxn id="10" idx="1"/>
          </p:cNvCxnSpPr>
          <p:nvPr/>
        </p:nvCxnSpPr>
        <p:spPr>
          <a:xfrm flipV="1">
            <a:off x="5644691" y="4506556"/>
            <a:ext cx="579414" cy="4616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em ângulos retos 17"/>
          <p:cNvCxnSpPr>
            <a:stCxn id="9" idx="3"/>
            <a:endCxn id="11" idx="1"/>
          </p:cNvCxnSpPr>
          <p:nvPr/>
        </p:nvCxnSpPr>
        <p:spPr>
          <a:xfrm>
            <a:off x="5644691" y="4968221"/>
            <a:ext cx="579414" cy="4953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445203" y="3160478"/>
            <a:ext cx="2664296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</a:t>
            </a:r>
            <a:r>
              <a:rPr kumimoji="0" lang="pt-P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coefficients</a:t>
            </a:r>
            <a:endParaRPr kumimoji="0" lang="pt-P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CCI LST </a:t>
            </a:r>
            <a:r>
              <a:rPr kumimoji="0" lang="pt-P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Calibration</a:t>
            </a:r>
            <a:r>
              <a:rPr kumimoji="0" lang="pt-P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Database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Conexão reta unidirecional 20"/>
          <p:cNvCxnSpPr>
            <a:stCxn id="19" idx="2"/>
            <a:endCxn id="9" idx="0"/>
          </p:cNvCxnSpPr>
          <p:nvPr/>
        </p:nvCxnSpPr>
        <p:spPr>
          <a:xfrm>
            <a:off x="4777351" y="4022252"/>
            <a:ext cx="4919" cy="515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448884"/>
              </p:ext>
            </p:extLst>
          </p:nvPr>
        </p:nvGraphicFramePr>
        <p:xfrm>
          <a:off x="489479" y="871321"/>
          <a:ext cx="83534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59">
                  <a:extLst>
                    <a:ext uri="{9D8B030D-6E8A-4147-A177-3AD203B41FA5}">
                      <a16:colId xmlns:a16="http://schemas.microsoft.com/office/drawing/2014/main" val="2154100504"/>
                    </a:ext>
                  </a:extLst>
                </a:gridCol>
                <a:gridCol w="1661747">
                  <a:extLst>
                    <a:ext uri="{9D8B030D-6E8A-4147-A177-3AD203B41FA5}">
                      <a16:colId xmlns:a16="http://schemas.microsoft.com/office/drawing/2014/main" val="506143962"/>
                    </a:ext>
                  </a:extLst>
                </a:gridCol>
                <a:gridCol w="3193662">
                  <a:extLst>
                    <a:ext uri="{9D8B030D-6E8A-4147-A177-3AD203B41FA5}">
                      <a16:colId xmlns:a16="http://schemas.microsoft.com/office/drawing/2014/main" val="1113986520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2216017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Sensor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Satellite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Product</a:t>
                      </a:r>
                      <a:r>
                        <a:rPr lang="pt-PT" dirty="0"/>
                        <a:t> </a:t>
                      </a:r>
                      <a:r>
                        <a:rPr lang="pt-PT" dirty="0" err="1"/>
                        <a:t>levels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Period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4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ATSR-2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ERS-2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L2P (1 km), L3C (0.05°)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1995-2003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85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ATSR-3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Envisat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L2P (1 km), L3C (0.05°)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0" dirty="0" smtClean="0"/>
                        <a:t>2002-2012</a:t>
                      </a:r>
                      <a:endParaRPr lang="pt-P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88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MODIS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Terra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L2P (1 km), L3C (0.05°)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2000-2020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943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MODIS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Aqua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L2P (1 km), L3C (0.05°)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2002-2020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22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tx1"/>
                          </a:solidFill>
                        </a:rPr>
                        <a:t>SLSTR</a:t>
                      </a:r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tx1"/>
                          </a:solidFill>
                        </a:rPr>
                        <a:t>Sentinel-3A</a:t>
                      </a:r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>
                          <a:solidFill>
                            <a:schemeClr val="tx1"/>
                          </a:solidFill>
                        </a:rPr>
                        <a:t>L2P (1 km), L3C (0.05°)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tx1"/>
                          </a:solidFill>
                        </a:rPr>
                        <a:t>2016-2020</a:t>
                      </a:r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6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797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E38EED-AF79-2144-A5E9-477BE0FE9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3848" y="44624"/>
            <a:ext cx="5400600" cy="611986"/>
          </a:xfrm>
        </p:spPr>
        <p:txBody>
          <a:bodyPr/>
          <a:lstStyle/>
          <a:p>
            <a:r>
              <a:rPr lang="en-GB" dirty="0"/>
              <a:t>Microwave LST: products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2C8387-9900-154B-8881-945E830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Marcador de Posição de Conteúdo 3">
            <a:extLst>
              <a:ext uri="{FF2B5EF4-FFF2-40B4-BE49-F238E27FC236}">
                <a16:creationId xmlns:a16="http://schemas.microsoft.com/office/drawing/2014/main" id="{3CE53788-DD73-1C45-97DF-9B40FB974AD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89479" y="908720"/>
          <a:ext cx="83534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56">
                  <a:extLst>
                    <a:ext uri="{9D8B030D-6E8A-4147-A177-3AD203B41FA5}">
                      <a16:colId xmlns:a16="http://schemas.microsoft.com/office/drawing/2014/main" val="2154100504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506143962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1113986520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2216017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Sensor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Satellite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Product</a:t>
                      </a:r>
                      <a:r>
                        <a:rPr lang="pt-PT" dirty="0"/>
                        <a:t> </a:t>
                      </a:r>
                      <a:r>
                        <a:rPr lang="pt-PT" dirty="0" err="1"/>
                        <a:t>levels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/>
                        <a:t>Period</a:t>
                      </a:r>
                      <a:r>
                        <a:rPr lang="pt-PT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4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SSM/I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DMSP F13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1995-2008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85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SSMIS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DSMP F17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0" dirty="0"/>
                        <a:t>2009-2017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88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SSMIS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DMSP F18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L2P, L3C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2018-2020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943046"/>
                  </a:ext>
                </a:extLst>
              </a:tr>
            </a:tbl>
          </a:graphicData>
        </a:graphic>
      </p:graphicFrame>
      <p:sp>
        <p:nvSpPr>
          <p:cNvPr id="8" name="CaixaDeTexto 4">
            <a:extLst>
              <a:ext uri="{FF2B5EF4-FFF2-40B4-BE49-F238E27FC236}">
                <a16:creationId xmlns:a16="http://schemas.microsoft.com/office/drawing/2014/main" id="{E1C14A8D-B908-6249-82FF-78664DDE46DA}"/>
              </a:ext>
            </a:extLst>
          </p:cNvPr>
          <p:cNvSpPr txBox="1"/>
          <p:nvPr/>
        </p:nvSpPr>
        <p:spPr>
          <a:xfrm>
            <a:off x="649279" y="4271389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Brightness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SSM/I SSMIS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ixaDeTexto 7">
            <a:extLst>
              <a:ext uri="{FF2B5EF4-FFF2-40B4-BE49-F238E27FC236}">
                <a16:creationId xmlns:a16="http://schemas.microsoft.com/office/drawing/2014/main" id="{7740AC21-A33C-794D-AB38-ECC7C986E939}"/>
              </a:ext>
            </a:extLst>
          </p:cNvPr>
          <p:cNvSpPr txBox="1"/>
          <p:nvPr/>
        </p:nvSpPr>
        <p:spPr>
          <a:xfrm>
            <a:off x="649279" y="5380393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Emissivity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TELSEM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aixaDeTexto 8">
            <a:extLst>
              <a:ext uri="{FF2B5EF4-FFF2-40B4-BE49-F238E27FC236}">
                <a16:creationId xmlns:a16="http://schemas.microsoft.com/office/drawing/2014/main" id="{439ED9B0-2CB4-6143-960F-192F4463E3FD}"/>
              </a:ext>
            </a:extLst>
          </p:cNvPr>
          <p:cNvSpPr txBox="1"/>
          <p:nvPr/>
        </p:nvSpPr>
        <p:spPr>
          <a:xfrm>
            <a:off x="4020067" y="4594554"/>
            <a:ext cx="1724842" cy="1138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chain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calibrated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CaixaDeTexto 9">
            <a:extLst>
              <a:ext uri="{FF2B5EF4-FFF2-40B4-BE49-F238E27FC236}">
                <a16:creationId xmlns:a16="http://schemas.microsoft.com/office/drawing/2014/main" id="{85714252-3A22-034F-B7BE-FF10FE5AF547}"/>
              </a:ext>
            </a:extLst>
          </p:cNvPr>
          <p:cNvSpPr txBox="1"/>
          <p:nvPr/>
        </p:nvSpPr>
        <p:spPr>
          <a:xfrm>
            <a:off x="6324323" y="4186751"/>
            <a:ext cx="21602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Surface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(LST)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aixaDeTexto 10">
            <a:extLst>
              <a:ext uri="{FF2B5EF4-FFF2-40B4-BE49-F238E27FC236}">
                <a16:creationId xmlns:a16="http://schemas.microsoft.com/office/drawing/2014/main" id="{C4590A60-3AB5-B442-BB0D-431C55093757}"/>
              </a:ext>
            </a:extLst>
          </p:cNvPr>
          <p:cNvSpPr txBox="1"/>
          <p:nvPr/>
        </p:nvSpPr>
        <p:spPr>
          <a:xfrm>
            <a:off x="6324323" y="5508260"/>
            <a:ext cx="21602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Uncertainty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exão em ângulos retos 11">
            <a:extLst>
              <a:ext uri="{FF2B5EF4-FFF2-40B4-BE49-F238E27FC236}">
                <a16:creationId xmlns:a16="http://schemas.microsoft.com/office/drawing/2014/main" id="{A36BF0E8-E292-E44C-81AC-096DBA097FE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313575" y="4594555"/>
            <a:ext cx="706492" cy="5693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em ângulos retos 15">
            <a:extLst>
              <a:ext uri="{FF2B5EF4-FFF2-40B4-BE49-F238E27FC236}">
                <a16:creationId xmlns:a16="http://schemas.microsoft.com/office/drawing/2014/main" id="{513404E1-3206-6A4D-883B-CBC32F5659A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3313575" y="5163941"/>
            <a:ext cx="706492" cy="5396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em ângulos retos 16">
            <a:extLst>
              <a:ext uri="{FF2B5EF4-FFF2-40B4-BE49-F238E27FC236}">
                <a16:creationId xmlns:a16="http://schemas.microsoft.com/office/drawing/2014/main" id="{3386CF56-FF8B-C846-9E9F-95866644584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5744909" y="4648416"/>
            <a:ext cx="579414" cy="5155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em ângulos retos 17">
            <a:extLst>
              <a:ext uri="{FF2B5EF4-FFF2-40B4-BE49-F238E27FC236}">
                <a16:creationId xmlns:a16="http://schemas.microsoft.com/office/drawing/2014/main" id="{B3138FE1-6A47-DB4E-B240-03BEA3AAF19E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5744909" y="5163941"/>
            <a:ext cx="579414" cy="6674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8">
            <a:extLst>
              <a:ext uri="{FF2B5EF4-FFF2-40B4-BE49-F238E27FC236}">
                <a16:creationId xmlns:a16="http://schemas.microsoft.com/office/drawing/2014/main" id="{AA5E2F57-C962-1B44-AA75-80FCDC5D9479}"/>
              </a:ext>
            </a:extLst>
          </p:cNvPr>
          <p:cNvSpPr txBox="1"/>
          <p:nvPr/>
        </p:nvSpPr>
        <p:spPr>
          <a:xfrm>
            <a:off x="3068183" y="2886395"/>
            <a:ext cx="3628610" cy="1138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coefficients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MW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Database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calibrating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regression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based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18" name="Conexão reta unidirecional 20">
            <a:extLst>
              <a:ext uri="{FF2B5EF4-FFF2-40B4-BE49-F238E27FC236}">
                <a16:creationId xmlns:a16="http://schemas.microsoft.com/office/drawing/2014/main" id="{725F823C-90D1-144C-8144-7EF495392A3E}"/>
              </a:ext>
            </a:extLst>
          </p:cNvPr>
          <p:cNvCxnSpPr>
            <a:cxnSpLocks/>
            <a:stCxn id="17" idx="2"/>
            <a:endCxn id="10" idx="0"/>
          </p:cNvCxnSpPr>
          <p:nvPr/>
        </p:nvCxnSpPr>
        <p:spPr>
          <a:xfrm>
            <a:off x="4882488" y="4025168"/>
            <a:ext cx="0" cy="569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8A6D47-3ADC-9F40-B877-8B907777F8F4}"/>
              </a:ext>
            </a:extLst>
          </p:cNvPr>
          <p:cNvSpPr txBox="1"/>
          <p:nvPr/>
        </p:nvSpPr>
        <p:spPr>
          <a:xfrm>
            <a:off x="4522448" y="2329135"/>
            <a:ext cx="242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L2P – swath L3C - gridded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42973-94E5-4C4E-88E8-5323CD54986C}"/>
              </a:ext>
            </a:extLst>
          </p:cNvPr>
          <p:cNvSpPr txBox="1"/>
          <p:nvPr/>
        </p:nvSpPr>
        <p:spPr>
          <a:xfrm rot="16200000">
            <a:off x="-586445" y="1582921"/>
            <a:ext cx="1800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AAD034-7222-424E-96BA-D9124B3EB4A2}"/>
              </a:ext>
            </a:extLst>
          </p:cNvPr>
          <p:cNvSpPr txBox="1"/>
          <p:nvPr/>
        </p:nvSpPr>
        <p:spPr>
          <a:xfrm rot="16200000">
            <a:off x="-1445185" y="4241863"/>
            <a:ext cx="3517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INVERSION ALGORITHM</a:t>
            </a:r>
          </a:p>
        </p:txBody>
      </p:sp>
    </p:spTree>
    <p:extLst>
      <p:ext uri="{BB962C8B-B14F-4D97-AF65-F5344CB8AC3E}">
        <p14:creationId xmlns:p14="http://schemas.microsoft.com/office/powerpoint/2010/main" val="202096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E38EED-AF79-2144-A5E9-477BE0FE9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3848" y="44624"/>
            <a:ext cx="5400600" cy="611986"/>
          </a:xfrm>
        </p:spPr>
        <p:txBody>
          <a:bodyPr/>
          <a:lstStyle/>
          <a:p>
            <a:r>
              <a:rPr lang="en-GB" dirty="0"/>
              <a:t>Microwave LST: satellite selection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2C8387-9900-154B-8881-945E830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1676B84-D250-6B4B-86BA-8111C00577D2}"/>
              </a:ext>
            </a:extLst>
          </p:cNvPr>
          <p:cNvGrpSpPr/>
          <p:nvPr/>
        </p:nvGrpSpPr>
        <p:grpSpPr>
          <a:xfrm>
            <a:off x="1907704" y="1772816"/>
            <a:ext cx="5439181" cy="3579331"/>
            <a:chOff x="1793468" y="1700808"/>
            <a:chExt cx="5439181" cy="35793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DA46B1-2222-CA4D-8880-18F6AFBC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468" y="1700808"/>
              <a:ext cx="5439181" cy="3579331"/>
            </a:xfrm>
            <a:prstGeom prst="rect">
              <a:avLst/>
            </a:prstGeom>
          </p:spPr>
        </p:pic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FB36518-7A46-974D-88D3-ECE57B83F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865" y="3140968"/>
              <a:ext cx="1728192" cy="601662"/>
            </a:xfrm>
            <a:prstGeom prst="rect">
              <a:avLst/>
            </a:prstGeom>
            <a:solidFill>
              <a:srgbClr val="D1282E">
                <a:alpha val="21176"/>
              </a:srgbClr>
            </a:solidFill>
            <a:ln w="19080">
              <a:solidFill>
                <a:srgbClr val="D1282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FR" altLang="en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57AD7C37-4EDB-674D-9300-1DF90ABF2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7033" y="3140968"/>
              <a:ext cx="527050" cy="601662"/>
            </a:xfrm>
            <a:prstGeom prst="rect">
              <a:avLst/>
            </a:prstGeom>
            <a:solidFill>
              <a:srgbClr val="D1282E">
                <a:alpha val="21176"/>
              </a:srgbClr>
            </a:solidFill>
            <a:ln w="19080">
              <a:solidFill>
                <a:srgbClr val="D1282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FR" altLang="en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93AE4465-601E-E549-9FDD-5F755C1A1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056" y="3140968"/>
              <a:ext cx="840977" cy="601662"/>
            </a:xfrm>
            <a:prstGeom prst="rect">
              <a:avLst/>
            </a:prstGeom>
            <a:solidFill>
              <a:srgbClr val="D1282E">
                <a:alpha val="21176"/>
              </a:srgbClr>
            </a:solidFill>
            <a:ln w="19080">
              <a:solidFill>
                <a:srgbClr val="D1282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FR" altLang="en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ABAA7AB4-E249-044D-BC4A-A6AA48484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626" y="3717032"/>
              <a:ext cx="639763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1282E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F13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CFA2C462-9A51-7147-92B3-18437FAEE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072" y="3718619"/>
              <a:ext cx="639762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1282E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F17</a:t>
              </a: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3E4A5202-AAAE-AA48-B0D9-B6391FD7F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8144" y="3718619"/>
              <a:ext cx="639763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1282E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rPr>
                <a:t>F18</a:t>
              </a:r>
            </a:p>
          </p:txBody>
        </p:sp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D8717CF2-9EEF-EC4B-AF5A-08CAE7C27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48" y="908720"/>
            <a:ext cx="782990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DMSP satellites do not have system to stabilize their orbits, so orbit injection and orbital drift affect the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observing local tim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e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.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F13, F17, and F18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are selected to minimize change in an observing local time around 6 AM/PM; 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9BF9625-9403-3E4E-90C7-BD3F8C4B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368802"/>
            <a:ext cx="782990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Local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time drift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and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discontinuity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when changing satellite still exists and need to be taken into consideration. A LST correction to homogenize the time series to a constant local time is under study.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9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E38EED-AF79-2144-A5E9-477BE0FE9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3848" y="44624"/>
            <a:ext cx="5400600" cy="611986"/>
          </a:xfrm>
        </p:spPr>
        <p:txBody>
          <a:bodyPr>
            <a:normAutofit/>
          </a:bodyPr>
          <a:lstStyle/>
          <a:p>
            <a:r>
              <a:rPr lang="en-GB" dirty="0"/>
              <a:t>Microwave LST: </a:t>
            </a:r>
            <a:r>
              <a:rPr lang="en-GB" sz="2000" dirty="0"/>
              <a:t>coverage/resolution/errors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2C8387-9900-154B-8881-945E830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" name="Rectangle 1039">
            <a:extLst>
              <a:ext uri="{FF2B5EF4-FFF2-40B4-BE49-F238E27FC236}">
                <a16:creationId xmlns:a16="http://schemas.microsoft.com/office/drawing/2014/main" id="{15112F83-4646-0243-BF3B-58408A71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92696"/>
            <a:ext cx="2592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Daily coverage</a:t>
            </a:r>
            <a:endParaRPr kumimoji="0" lang="en-GB" altLang="en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1039">
            <a:extLst>
              <a:ext uri="{FF2B5EF4-FFF2-40B4-BE49-F238E27FC236}">
                <a16:creationId xmlns:a16="http://schemas.microsoft.com/office/drawing/2014/main" id="{C85EC979-E948-3746-A1FB-9512C3A90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692696"/>
            <a:ext cx="2592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Space resolution</a:t>
            </a:r>
            <a:endParaRPr kumimoji="0" lang="en-GB" altLang="en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1693CD0-A368-5742-B6C1-A5A2DDE65AEA}"/>
              </a:ext>
            </a:extLst>
          </p:cNvPr>
          <p:cNvGrpSpPr/>
          <p:nvPr/>
        </p:nvGrpSpPr>
        <p:grpSpPr>
          <a:xfrm>
            <a:off x="762761" y="894544"/>
            <a:ext cx="3812530" cy="3758592"/>
            <a:chOff x="762761" y="1514554"/>
            <a:chExt cx="3812530" cy="375859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FBD5F48-ECDC-3C44-87BE-769917F52F0E}"/>
                </a:ext>
              </a:extLst>
            </p:cNvPr>
            <p:cNvGrpSpPr/>
            <p:nvPr/>
          </p:nvGrpSpPr>
          <p:grpSpPr>
            <a:xfrm>
              <a:off x="762761" y="1700808"/>
              <a:ext cx="3812530" cy="3572338"/>
              <a:chOff x="4572000" y="980728"/>
              <a:chExt cx="3812530" cy="357233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47E02F1-F266-DC4E-97F4-7408305EB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480" y="980728"/>
                <a:ext cx="3326904" cy="167857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36E493D-34D7-1A4D-8C18-5C5C74A38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480" y="2433489"/>
                <a:ext cx="3294262" cy="168792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11C86B0-9128-4748-9DD2-C382A6A98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005064"/>
                <a:ext cx="3812530" cy="548002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D9BD8F3-3913-C94A-97ED-7FE6A51DF497}"/>
                </a:ext>
              </a:extLst>
            </p:cNvPr>
            <p:cNvSpPr txBox="1"/>
            <p:nvPr/>
          </p:nvSpPr>
          <p:spPr>
            <a:xfrm>
              <a:off x="3059832" y="1514554"/>
              <a:ext cx="107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2006/06/06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E8794F-9DFE-944D-B8E7-9648A98C9075}"/>
                </a:ext>
              </a:extLst>
            </p:cNvPr>
            <p:cNvSpPr txBox="1"/>
            <p:nvPr/>
          </p:nvSpPr>
          <p:spPr>
            <a:xfrm rot="16200000">
              <a:off x="318517" y="2311655"/>
              <a:ext cx="14699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SSM/I ~6AM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8F4333B-2663-7844-BE16-79264555F938}"/>
                </a:ext>
              </a:extLst>
            </p:cNvPr>
            <p:cNvSpPr txBox="1"/>
            <p:nvPr/>
          </p:nvSpPr>
          <p:spPr>
            <a:xfrm rot="16200000">
              <a:off x="281475" y="3829019"/>
              <a:ext cx="154401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MODIS ~1.30PM</a:t>
              </a:r>
            </a:p>
          </p:txBody>
        </p:sp>
      </p:grpSp>
      <p:sp>
        <p:nvSpPr>
          <p:cNvPr id="55" name="Text Box 3">
            <a:extLst>
              <a:ext uri="{FF2B5EF4-FFF2-40B4-BE49-F238E27FC236}">
                <a16:creationId xmlns:a16="http://schemas.microsoft.com/office/drawing/2014/main" id="{121B58F5-3DD9-4945-9CF5-74EB92031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64" y="4509120"/>
            <a:ext cx="409646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- Polar satellites, so twice per day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(~6 AM/PM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), with a sensor swath of ~1700 km and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no cloud missing LST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. 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  <p:sp>
        <p:nvSpPr>
          <p:cNvPr id="57" name="Text Box 3">
            <a:extLst>
              <a:ext uri="{FF2B5EF4-FFF2-40B4-BE49-F238E27FC236}">
                <a16:creationId xmlns:a16="http://schemas.microsoft.com/office/drawing/2014/main" id="{4EB08C66-C4E7-D441-AC01-C14EED4BC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028" y="4509120"/>
            <a:ext cx="409646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- Resolution of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~25 km2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, much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coarser than the IR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sensors; downscaling techniques currently under investigation.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646ADD3-6CAD-9845-BA5B-7A0368196705}"/>
              </a:ext>
            </a:extLst>
          </p:cNvPr>
          <p:cNvGrpSpPr/>
          <p:nvPr/>
        </p:nvGrpSpPr>
        <p:grpSpPr>
          <a:xfrm>
            <a:off x="4747382" y="1124744"/>
            <a:ext cx="3410482" cy="3260105"/>
            <a:chOff x="4747382" y="1504340"/>
            <a:chExt cx="3410482" cy="32601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707539-51D4-D647-B7BD-E627D59FB18E}"/>
                </a:ext>
              </a:extLst>
            </p:cNvPr>
            <p:cNvGrpSpPr/>
            <p:nvPr/>
          </p:nvGrpSpPr>
          <p:grpSpPr>
            <a:xfrm>
              <a:off x="5020614" y="1504340"/>
              <a:ext cx="3137250" cy="3090238"/>
              <a:chOff x="632643" y="1268760"/>
              <a:chExt cx="4212853" cy="4149725"/>
            </a:xfrm>
          </p:grpSpPr>
          <p:grpSp>
            <p:nvGrpSpPr>
              <p:cNvPr id="41" name="Group 11">
                <a:extLst>
                  <a:ext uri="{FF2B5EF4-FFF2-40B4-BE49-F238E27FC236}">
                    <a16:creationId xmlns:a16="http://schemas.microsoft.com/office/drawing/2014/main" id="{9C42332C-8784-834A-B44F-55A996ECB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643" y="1268760"/>
                <a:ext cx="4212853" cy="4149725"/>
                <a:chOff x="143774" y="1628800"/>
                <a:chExt cx="4572242" cy="4454731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:a16="http://schemas.microsoft.com/office/drawing/2014/main" id="{B8DE2450-A3CD-0D4E-A891-4E52F3F76F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774" y="1628800"/>
                  <a:ext cx="4572242" cy="4454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TextBox 9">
                  <a:extLst>
                    <a:ext uri="{FF2B5EF4-FFF2-40B4-BE49-F238E27FC236}">
                      <a16:creationId xmlns:a16="http://schemas.microsoft.com/office/drawing/2014/main" id="{EC00BF12-7CBC-F44A-8FB0-925B62AD7F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982402">
                  <a:off x="2784229" y="3094715"/>
                  <a:ext cx="838691" cy="349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  <a:defRPr/>
                  </a:pPr>
                  <a:r>
                    <a:rPr kumimoji="0" lang="en-GB" altLang="en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 km</a:t>
                  </a:r>
                </a:p>
              </p:txBody>
            </p:sp>
          </p:grp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184823A-A24A-7C4C-961D-1709516B6E53}"/>
                  </a:ext>
                </a:extLst>
              </p:cNvPr>
              <p:cNvSpPr/>
              <p:nvPr/>
            </p:nvSpPr>
            <p:spPr>
              <a:xfrm>
                <a:off x="2669540" y="3140968"/>
                <a:ext cx="318284" cy="288032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51D9255-DCCA-004D-983A-F08724F426A3}"/>
                </a:ext>
              </a:extLst>
            </p:cNvPr>
            <p:cNvSpPr txBox="1"/>
            <p:nvPr/>
          </p:nvSpPr>
          <p:spPr>
            <a:xfrm rot="16200000">
              <a:off x="3604472" y="2877940"/>
              <a:ext cx="2614494" cy="328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simulated SSM/I footprint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CBB515-14BE-9B47-AD49-3B15EE6F59D7}"/>
                </a:ext>
              </a:extLst>
            </p:cNvPr>
            <p:cNvSpPr txBox="1"/>
            <p:nvPr/>
          </p:nvSpPr>
          <p:spPr>
            <a:xfrm>
              <a:off x="5721673" y="4456668"/>
              <a:ext cx="186859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Evora LST station</a:t>
              </a:r>
            </a:p>
          </p:txBody>
        </p:sp>
      </p:grpSp>
      <p:sp>
        <p:nvSpPr>
          <p:cNvPr id="61" name="Rectangle 1039">
            <a:extLst>
              <a:ext uri="{FF2B5EF4-FFF2-40B4-BE49-F238E27FC236}">
                <a16:creationId xmlns:a16="http://schemas.microsoft.com/office/drawing/2014/main" id="{60993EE3-985B-EA4E-92BB-1D7B55799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795972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Retrieval e</a:t>
            </a:r>
            <a:r>
              <a:rPr kumimoji="0" lang="en-US" altLang="en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rrors</a:t>
            </a:r>
            <a:endParaRPr kumimoji="0" lang="en-GB" altLang="en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Text Box 3">
            <a:extLst>
              <a:ext uri="{FF2B5EF4-FFF2-40B4-BE49-F238E27FC236}">
                <a16:creationId xmlns:a16="http://schemas.microsoft.com/office/drawing/2014/main" id="{DD981259-859D-B94F-92D4-8D261D48D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5517232"/>
            <a:ext cx="460851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- Expected to be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larger than the IR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LST due to the more varying emissivity; preliminary internal evaluation at a sample of LST stations showing a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~4K RMSD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.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09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E38EED-AF79-2144-A5E9-477BE0FE9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3848" y="44624"/>
            <a:ext cx="5400600" cy="611986"/>
          </a:xfrm>
        </p:spPr>
        <p:txBody>
          <a:bodyPr/>
          <a:lstStyle/>
          <a:p>
            <a:r>
              <a:rPr lang="en-GB" dirty="0"/>
              <a:t>Microwave LST: applications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2C8387-9900-154B-8881-945E830F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8478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A7021579-596C-254F-9D5A-2492E8DDC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764704"/>
            <a:ext cx="662473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Unique dataset in terms of providing a measurement of </a:t>
            </a: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non-clear-sky biased LST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, possibly best suited for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large scale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climate studies and model evaluation. </a:t>
            </a:r>
            <a:endParaRPr kumimoji="0" lang="en-US" altLang="en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D2E48F3-A9A4-1042-B78B-5967B10E7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20" y="1479789"/>
            <a:ext cx="4343604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FR" sz="1400" b="1" i="0" u="none" strike="noStrike" kern="1200" cap="none" spc="0" normalizeH="0" baseline="0" noProof="0" dirty="0">
                <a:ln>
                  <a:noFill/>
                </a:ln>
                <a:solidFill>
                  <a:srgbClr val="FF9449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 </a:t>
            </a:r>
            <a:r>
              <a:rPr kumimoji="0" lang="en-US" altLang="en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examples of time series of </a:t>
            </a:r>
            <a:r>
              <a:rPr kumimoji="0" lang="en-US" altLang="en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pitchFamily="44" charset="-128"/>
                <a:cs typeface="+mn-cs"/>
              </a:rPr>
              <a:t>area-integrated LST</a:t>
            </a:r>
            <a:endParaRPr kumimoji="0" lang="en-US" altLang="en-FR" sz="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pitchFamily="4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60EF9-F122-4C45-8CD0-8B2AD7100C1F}"/>
              </a:ext>
            </a:extLst>
          </p:cNvPr>
          <p:cNvGrpSpPr/>
          <p:nvPr/>
        </p:nvGrpSpPr>
        <p:grpSpPr>
          <a:xfrm>
            <a:off x="539552" y="1963236"/>
            <a:ext cx="9001000" cy="4207063"/>
            <a:chOff x="467544" y="1670209"/>
            <a:chExt cx="9001000" cy="42070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A067667-B9FC-9E44-AD2F-860FB9D119EA}"/>
                </a:ext>
              </a:extLst>
            </p:cNvPr>
            <p:cNvGrpSpPr/>
            <p:nvPr/>
          </p:nvGrpSpPr>
          <p:grpSpPr>
            <a:xfrm>
              <a:off x="467544" y="1670209"/>
              <a:ext cx="8460432" cy="4207063"/>
              <a:chOff x="683568" y="1762968"/>
              <a:chExt cx="8460432" cy="420706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F94038-F809-6542-9608-2DBC3F692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68" y="1916832"/>
                <a:ext cx="8460432" cy="208141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6566618-B9AF-5346-8E21-420EB01A3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660" y="3861048"/>
                <a:ext cx="8294340" cy="2108983"/>
              </a:xfrm>
              <a:prstGeom prst="rect">
                <a:avLst/>
              </a:prstGeom>
            </p:spPr>
          </p:pic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C87A0B13-A3A8-0E41-8FC0-B1AEEAE86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8756" y="1762968"/>
                <a:ext cx="2153444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5000" rIns="90000" bIns="45000"/>
              <a:lstStyle>
                <a:lvl1pPr>
                  <a:lnSpc>
                    <a:spcPct val="102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200" b="1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>
                  <a:lnSpc>
                    <a:spcPct val="102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>
                  <a:lnSpc>
                    <a:spcPct val="102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>
                  <a:lnSpc>
                    <a:spcPct val="102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>
                  <a:lnSpc>
                    <a:spcPct val="102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2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rPr>
                  <a:t>Antarctica, Dome-C</a:t>
                </a:r>
              </a:p>
            </p:txBody>
          </p:sp>
          <p:sp>
            <p:nvSpPr>
              <p:cNvPr id="8" name="Text Box 6">
                <a:extLst>
                  <a:ext uri="{FF2B5EF4-FFF2-40B4-BE49-F238E27FC236}">
                    <a16:creationId xmlns:a16="http://schemas.microsoft.com/office/drawing/2014/main" id="{678DAEA7-D7CC-4841-9FF6-550D2B35F1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5936" y="3813304"/>
                <a:ext cx="2708275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5000" rIns="90000" bIns="45000"/>
              <a:lstStyle>
                <a:lvl1pPr>
                  <a:lnSpc>
                    <a:spcPct val="102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200" b="1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>
                  <a:lnSpc>
                    <a:spcPct val="102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>
                  <a:lnSpc>
                    <a:spcPct val="102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>
                  <a:lnSpc>
                    <a:spcPct val="102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>
                  <a:lnSpc>
                    <a:spcPct val="102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defTabSz="457200" eaLnBrk="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41E5D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2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 panose="02010600030101010101" pitchFamily="2" charset="-122"/>
                    <a:cs typeface="+mn-cs"/>
                  </a:rPr>
                  <a:t>Sahara, Grand Erg Oriental</a:t>
                </a:r>
              </a:p>
            </p:txBody>
          </p:sp>
        </p:grp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9D1F286A-48CA-4046-AD05-C4366D667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312" y="5553422"/>
              <a:ext cx="12954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2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</a:rPr>
                <a:t>1996</a:t>
              </a: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0DABD604-15D5-3445-93ED-90C22BEBC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3144" y="5553422"/>
              <a:ext cx="12954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2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</a:rPr>
                <a:t>2018</a:t>
              </a:r>
            </a:p>
          </p:txBody>
        </p: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A2EC1FBB-494A-794A-B915-A2962A928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627" y="5541314"/>
              <a:ext cx="682533" cy="263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2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</a:rPr>
                <a:t>2009</a:t>
              </a:r>
            </a:p>
          </p:txBody>
        </p: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FFE857D6-1451-BF42-A58E-5A974BAC2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5072" y="5553422"/>
              <a:ext cx="12954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102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200" b="1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102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102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102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102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102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41E5D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2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</a:rPr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40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4566" y="44624"/>
            <a:ext cx="5065665" cy="611986"/>
          </a:xfrm>
        </p:spPr>
        <p:txBody>
          <a:bodyPr>
            <a:normAutofit/>
          </a:bodyPr>
          <a:lstStyle/>
          <a:p>
            <a:r>
              <a:rPr lang="en-US" dirty="0" smtClean="0"/>
              <a:t>ATSR LST ECV products (ATSR-2 + AATSR)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sz="half" idx="2"/>
          </p:nvPr>
        </p:nvSpPr>
        <p:spPr>
          <a:xfrm>
            <a:off x="250825" y="980728"/>
            <a:ext cx="4154121" cy="2571364"/>
          </a:xfrm>
          <a:ln w="127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Implemented the U. Leicester (UOL) algorithm as recommended by the Algorithm Intercomparison</a:t>
            </a:r>
            <a:r>
              <a:rPr lang="en-GB" sz="1600" dirty="0" smtClean="0">
                <a:solidFill>
                  <a:schemeClr val="tx2"/>
                </a:solidFill>
              </a:rPr>
              <a:t>: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First </a:t>
            </a:r>
            <a:r>
              <a:rPr lang="en-GB" sz="1400" dirty="0"/>
              <a:t>version coefficients determined using RTTOV 11.3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First </a:t>
            </a:r>
            <a:r>
              <a:rPr lang="en-GB" sz="1400" dirty="0"/>
              <a:t>breakdown of uncertainty components by correlation properties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CCI Data </a:t>
            </a:r>
            <a:r>
              <a:rPr lang="en-GB" sz="1400" dirty="0" smtClean="0"/>
              <a:t>Standards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Probabilistic cloud mask applied</a:t>
            </a:r>
          </a:p>
          <a:p>
            <a:pPr>
              <a:spcBef>
                <a:spcPts val="600"/>
              </a:spcBef>
            </a:pPr>
            <a:endParaRPr lang="en-GB" sz="1400" dirty="0" smtClean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4441535" y="980727"/>
            <a:ext cx="4162913" cy="25713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182563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SzPct val="80000"/>
              <a:buFont typeface="Wingdings" panose="05000000000000000000" pitchFamily="2" charset="2"/>
              <a:buChar char="v"/>
              <a:defRPr sz="16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95350" indent="-228600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Font typeface="Wingdings" panose="05000000000000000000" pitchFamily="2" charset="2"/>
              <a:buChar char="Ø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60475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Font typeface="Wingdings" panose="05000000000000000000" pitchFamily="2" charset="2"/>
              <a:buChar char="ü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Evolutions identified for next Cycle:</a:t>
            </a:r>
          </a:p>
          <a:p>
            <a:pPr marL="214313" lvl="0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900" dirty="0" smtClean="0"/>
              <a:t>Availability </a:t>
            </a:r>
            <a:r>
              <a:rPr lang="en-GB" sz="1900" dirty="0"/>
              <a:t>of 4th re-processed L1 data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900" dirty="0"/>
              <a:t>Integration of Land Cover CCI data with soil sub-types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900" dirty="0"/>
              <a:t>Coefficients using new Calibration Database</a:t>
            </a:r>
          </a:p>
          <a:p>
            <a:pPr marL="485776" lvl="1" indent="-214313">
              <a:spcBef>
                <a:spcPts val="0"/>
              </a:spcBef>
              <a:buFont typeface="Arial" pitchFamily="34" charset="0"/>
              <a:buChar char="•"/>
            </a:pPr>
            <a:r>
              <a:rPr lang="en-GB" sz="1900" dirty="0"/>
              <a:t>CAMEL emissivity</a:t>
            </a:r>
          </a:p>
          <a:p>
            <a:pPr marL="485776" lvl="1" indent="-214313">
              <a:spcBef>
                <a:spcPts val="0"/>
              </a:spcBef>
              <a:buFont typeface="Arial" pitchFamily="34" charset="0"/>
              <a:buChar char="•"/>
            </a:pPr>
            <a:r>
              <a:rPr lang="en-GB" sz="1900" dirty="0"/>
              <a:t>ERA5 profiles</a:t>
            </a:r>
          </a:p>
          <a:p>
            <a:pPr marL="214313" lvl="0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900" dirty="0" smtClean="0"/>
              <a:t>Investigation into temperature dependent coefficients</a:t>
            </a:r>
          </a:p>
          <a:p>
            <a:pPr marL="214313" lvl="0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900" dirty="0" smtClean="0"/>
              <a:t>Further </a:t>
            </a:r>
            <a:r>
              <a:rPr lang="en-GB" sz="1900" dirty="0"/>
              <a:t>probabilistic cloud masking improvements</a:t>
            </a:r>
          </a:p>
          <a:p>
            <a:pPr marL="214313" lvl="0" indent="-21431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1900" dirty="0"/>
              <a:t>Further improvements to uncertainty </a:t>
            </a:r>
            <a:r>
              <a:rPr lang="en-GB" sz="1900" dirty="0" smtClean="0"/>
              <a:t>quantification</a:t>
            </a:r>
            <a:endParaRPr lang="en-GB" sz="1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19" y="3609327"/>
            <a:ext cx="4545624" cy="27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4565" y="44624"/>
            <a:ext cx="4889819" cy="611986"/>
          </a:xfrm>
        </p:spPr>
        <p:txBody>
          <a:bodyPr>
            <a:normAutofit/>
          </a:bodyPr>
          <a:lstStyle/>
          <a:p>
            <a:r>
              <a:rPr lang="en-US" dirty="0" smtClean="0"/>
              <a:t>MODIS LST ECV product (Terra + Aqua)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09" y="3525715"/>
            <a:ext cx="6204684" cy="2820310"/>
          </a:xfrm>
        </p:spPr>
      </p:pic>
      <p:sp>
        <p:nvSpPr>
          <p:cNvPr id="12" name="Text Placeholder 11"/>
          <p:cNvSpPr>
            <a:spLocks noGrp="1"/>
          </p:cNvSpPr>
          <p:nvPr>
            <p:ph sz="half" idx="2"/>
          </p:nvPr>
        </p:nvSpPr>
        <p:spPr>
          <a:xfrm>
            <a:off x="250825" y="980728"/>
            <a:ext cx="4154121" cy="2448272"/>
          </a:xfrm>
          <a:ln w="127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Implemented the Generalised Split Window (GSW) algorithm as recommended by the Algorithm Intercomparison: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Collection 6.0 radiances and geolocation </a:t>
            </a:r>
            <a:r>
              <a:rPr lang="en-GB" sz="1400" dirty="0" smtClean="0"/>
              <a:t>data</a:t>
            </a:r>
            <a:endParaRPr lang="en-GB" sz="14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Emissivity from CIMSS spatially and temporally </a:t>
            </a:r>
            <a:r>
              <a:rPr lang="en-GB" sz="1400" dirty="0" smtClean="0"/>
              <a:t>interpolated</a:t>
            </a:r>
            <a:endParaRPr lang="en-GB" sz="14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First breakdown of uncertainty components by correlation properties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CCI Data </a:t>
            </a:r>
            <a:r>
              <a:rPr lang="en-GB" sz="1400" dirty="0" smtClean="0"/>
              <a:t>Standards</a:t>
            </a:r>
            <a:endParaRPr lang="en-GB" sz="1400" dirty="0"/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4441535" y="980728"/>
            <a:ext cx="4162913" cy="244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182563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SzPct val="80000"/>
              <a:buFont typeface="Wingdings" panose="05000000000000000000" pitchFamily="2" charset="2"/>
              <a:buChar char="v"/>
              <a:defRPr sz="16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95350" indent="-228600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Font typeface="Wingdings" panose="05000000000000000000" pitchFamily="2" charset="2"/>
              <a:buChar char="Ø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60475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Font typeface="Wingdings" panose="05000000000000000000" pitchFamily="2" charset="2"/>
              <a:buChar char="ü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25" dirty="0" smtClean="0">
                <a:solidFill>
                  <a:schemeClr val="tx2"/>
                </a:solidFill>
              </a:rPr>
              <a:t>Evolutions identified for next Cycle: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500" dirty="0" smtClean="0"/>
              <a:t>CAMEL emissivity inputs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500" dirty="0" smtClean="0"/>
              <a:t>Coefficients to be determined using new Calibration Database:</a:t>
            </a:r>
          </a:p>
          <a:p>
            <a:pPr marL="557213" lvl="1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 smtClean="0"/>
              <a:t>CAMEL emissivity</a:t>
            </a:r>
          </a:p>
          <a:p>
            <a:pPr marL="557213" lvl="1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 smtClean="0"/>
              <a:t>ERA5 profiles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500" dirty="0" smtClean="0"/>
              <a:t>Probabilistic cloud masking expected to be improvement on operational cloud mask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1500" dirty="0" smtClean="0"/>
              <a:t>Further improvements to uncertainty quantification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32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SLSTR LST ECV Products (A + B)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sz="half" idx="2"/>
          </p:nvPr>
        </p:nvSpPr>
        <p:spPr>
          <a:xfrm>
            <a:off x="250825" y="980728"/>
            <a:ext cx="4154121" cy="2448272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1500" dirty="0" smtClean="0">
                <a:solidFill>
                  <a:schemeClr val="tx2"/>
                </a:solidFill>
              </a:rPr>
              <a:t>Implemented </a:t>
            </a:r>
            <a:r>
              <a:rPr lang="en-GB" sz="1500" dirty="0">
                <a:solidFill>
                  <a:schemeClr val="tx2"/>
                </a:solidFill>
              </a:rPr>
              <a:t>the U. Leicester (UOL) algorithm as recommended by the Algorithm Intercomparison: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SLSTR-A </a:t>
            </a:r>
            <a:r>
              <a:rPr lang="en-GB" sz="1400" dirty="0"/>
              <a:t>L1 data from November 2016 through to end-2018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First breakdown of uncertainty components by correlation properties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CCI Data </a:t>
            </a:r>
            <a:r>
              <a:rPr lang="en-GB" sz="1400" dirty="0" smtClean="0"/>
              <a:t>Standards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Operational “basic” cloud masking</a:t>
            </a:r>
            <a:endParaRPr lang="en-GB" sz="1400" dirty="0"/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4441535" y="980727"/>
            <a:ext cx="4162913" cy="244827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182563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SzPct val="80000"/>
              <a:buFont typeface="Wingdings" panose="05000000000000000000" pitchFamily="2" charset="2"/>
              <a:buChar char="v"/>
              <a:defRPr sz="1600" kern="120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95350" indent="-228600" algn="l" defTabSz="914400" rtl="0" eaLnBrk="1" latinLnBrk="0" hangingPunct="1">
              <a:spcBef>
                <a:spcPct val="20000"/>
              </a:spcBef>
              <a:buClr>
                <a:srgbClr val="067EB0"/>
              </a:buClr>
              <a:buFont typeface="Wingdings" panose="05000000000000000000" pitchFamily="2" charset="2"/>
              <a:buChar char="Ø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60475" indent="-228600" algn="l" defTabSz="914400" rtl="0" eaLnBrk="1" latinLnBrk="0" hangingPunct="1">
              <a:spcBef>
                <a:spcPct val="20000"/>
              </a:spcBef>
              <a:buClr>
                <a:srgbClr val="B03806"/>
              </a:buClr>
              <a:buFont typeface="Wingdings" panose="05000000000000000000" pitchFamily="2" charset="2"/>
              <a:buChar char="ü"/>
              <a:defRPr sz="1400" kern="1200" baseline="0">
                <a:solidFill>
                  <a:srgbClr val="041E5D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tx2"/>
                </a:solidFill>
              </a:rPr>
              <a:t>Evolutions </a:t>
            </a:r>
            <a:r>
              <a:rPr lang="en-GB" sz="3200" dirty="0">
                <a:solidFill>
                  <a:schemeClr val="tx2"/>
                </a:solidFill>
              </a:rPr>
              <a:t>identified for next Cycle: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2700" dirty="0" smtClean="0"/>
              <a:t>Availability </a:t>
            </a:r>
            <a:r>
              <a:rPr lang="en-GB" sz="2700" dirty="0"/>
              <a:t>of re-processed Level-1 data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2700" dirty="0"/>
              <a:t>Integration of Land Cover CCI </a:t>
            </a:r>
            <a:r>
              <a:rPr lang="en-GB" sz="2700" dirty="0" smtClean="0"/>
              <a:t>data </a:t>
            </a:r>
            <a:r>
              <a:rPr lang="en-GB" sz="2700" dirty="0"/>
              <a:t>with </a:t>
            </a:r>
            <a:r>
              <a:rPr lang="en-GB" sz="2700" dirty="0" smtClean="0"/>
              <a:t>soil sub-types</a:t>
            </a:r>
            <a:endParaRPr lang="en-GB" sz="2700" dirty="0"/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2700" dirty="0"/>
              <a:t>Coefficients </a:t>
            </a:r>
            <a:r>
              <a:rPr lang="en-GB" sz="2700" dirty="0" smtClean="0"/>
              <a:t>using </a:t>
            </a:r>
            <a:r>
              <a:rPr lang="en-GB" sz="2700" dirty="0"/>
              <a:t>new Calibration Database</a:t>
            </a:r>
          </a:p>
          <a:p>
            <a:pPr marL="485776" lvl="1" indent="-214313">
              <a:spcBef>
                <a:spcPts val="0"/>
              </a:spcBef>
              <a:buFont typeface="Arial" pitchFamily="34" charset="0"/>
              <a:buChar char="•"/>
            </a:pPr>
            <a:r>
              <a:rPr lang="en-GB" sz="2700" dirty="0"/>
              <a:t>CAMEL emissivity</a:t>
            </a:r>
          </a:p>
          <a:p>
            <a:pPr marL="485776" lvl="1" indent="-214313">
              <a:spcBef>
                <a:spcPts val="0"/>
              </a:spcBef>
              <a:buFont typeface="Arial" pitchFamily="34" charset="0"/>
              <a:buChar char="•"/>
            </a:pPr>
            <a:r>
              <a:rPr lang="en-GB" sz="2700" dirty="0"/>
              <a:t>ERA5 profiles</a:t>
            </a:r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2700" dirty="0"/>
              <a:t>Probabilistic cloud masking expected to be </a:t>
            </a:r>
            <a:r>
              <a:rPr lang="en-GB" sz="2700" dirty="0" smtClean="0"/>
              <a:t>improvement</a:t>
            </a:r>
            <a:endParaRPr lang="en-GB" sz="2700" dirty="0"/>
          </a:p>
          <a:p>
            <a:pPr marL="214313" indent="-214313">
              <a:spcBef>
                <a:spcPts val="600"/>
              </a:spcBef>
              <a:buFont typeface="Arial" pitchFamily="34" charset="0"/>
              <a:buChar char="•"/>
            </a:pPr>
            <a:r>
              <a:rPr lang="en-GB" sz="2700" dirty="0"/>
              <a:t>Further improvements to uncertainty </a:t>
            </a:r>
            <a:r>
              <a:rPr lang="en-GB" sz="2700" dirty="0" smtClean="0"/>
              <a:t>quantification</a:t>
            </a:r>
            <a:endParaRPr lang="en-GB" sz="2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12" y="3525715"/>
            <a:ext cx="4746297" cy="28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5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Developing Climate Data Records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Two IR Climate Data Records:</a:t>
            </a:r>
          </a:p>
          <a:p>
            <a:pPr lvl="1"/>
            <a:r>
              <a:rPr lang="en-US" dirty="0" smtClean="0"/>
              <a:t>25-year long-term CDR </a:t>
            </a:r>
            <a:r>
              <a:rPr lang="en-US" dirty="0"/>
              <a:t>from ATSR-2, AATSR, MODIS Terra, and SLSTR </a:t>
            </a:r>
            <a:r>
              <a:rPr lang="en-US" dirty="0" smtClean="0"/>
              <a:t>(1995 – 2020)</a:t>
            </a:r>
          </a:p>
          <a:p>
            <a:pPr lvl="1"/>
            <a:r>
              <a:rPr lang="en-US" dirty="0" smtClean="0"/>
              <a:t>Merged </a:t>
            </a:r>
            <a:r>
              <a:rPr lang="en-US" dirty="0"/>
              <a:t>GEO and Merged LEO products</a:t>
            </a:r>
          </a:p>
          <a:p>
            <a:pPr lvl="1"/>
            <a:r>
              <a:rPr lang="en-US" dirty="0"/>
              <a:t>LST is retrieved from the different instruments using the same algorithm</a:t>
            </a:r>
          </a:p>
          <a:p>
            <a:r>
              <a:rPr lang="en-US" dirty="0"/>
              <a:t>However, need to account for: </a:t>
            </a:r>
          </a:p>
          <a:p>
            <a:pPr lvl="1"/>
            <a:r>
              <a:rPr lang="en-US" dirty="0"/>
              <a:t>Inter-instrument calibration differences</a:t>
            </a:r>
          </a:p>
          <a:p>
            <a:pPr lvl="1"/>
            <a:r>
              <a:rPr lang="en-US" dirty="0"/>
              <a:t>Observation time differences (e.g. ATSR-2 and Terra 10.30; AATSR and SLSTR 10.00</a:t>
            </a:r>
            <a:r>
              <a:rPr lang="en-US" dirty="0" smtClean="0"/>
              <a:t>)</a:t>
            </a:r>
            <a:endParaRPr lang="en-US" dirty="0"/>
          </a:p>
          <a:p>
            <a:pPr marL="0" lvl="1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200" b="1" dirty="0" smtClean="0"/>
              <a:t>Using </a:t>
            </a:r>
            <a:r>
              <a:rPr lang="en-US" sz="2200" b="1" dirty="0"/>
              <a:t>IASI BTs as calibration reference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GSICS used IASI as the reference sensor in a calibration of SEVIRI radiances</a:t>
            </a:r>
            <a:endParaRPr lang="en-US" dirty="0"/>
          </a:p>
          <a:p>
            <a:r>
              <a:rPr lang="en-US" dirty="0" smtClean="0"/>
              <a:t>Aligning </a:t>
            </a:r>
            <a:r>
              <a:rPr lang="en-US" dirty="0"/>
              <a:t>LSTs to a common reference time</a:t>
            </a:r>
          </a:p>
          <a:p>
            <a:pPr lvl="1"/>
            <a:r>
              <a:rPr lang="en-US" dirty="0"/>
              <a:t>In GlobTemperature ATSR-2 was aligned with AATSR using matchups during the overlap period (~ 1yr): monthly average corrections for each month, for each land cover class were calculated where there were sufficient matchups and global values used elsewhere.</a:t>
            </a:r>
          </a:p>
          <a:p>
            <a:pPr lvl="1"/>
            <a:r>
              <a:rPr lang="en-US" dirty="0"/>
              <a:t>In CCI we </a:t>
            </a:r>
            <a:r>
              <a:rPr lang="en-US" dirty="0" smtClean="0"/>
              <a:t>are using </a:t>
            </a:r>
            <a:r>
              <a:rPr lang="en-US" dirty="0"/>
              <a:t>MODIS Terra as a reference making use of the longer overlap </a:t>
            </a:r>
            <a:r>
              <a:rPr lang="en-US" dirty="0" smtClean="0"/>
              <a:t>periods to model corrections by land cover class, time of year, day/night and latitude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4016" y="1484785"/>
            <a:ext cx="7772400" cy="165618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Temperature and emissivity separation from MODIS multispectral TIR data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es-ES" altLang="es-ES" dirty="0">
                <a:latin typeface="Arial" panose="020B0604020202020204" pitchFamily="34" charset="0"/>
              </a:rPr>
              <a:t>J. A. Sobrino, d. skoković, J.C. Jimenez, D. SALINAS </a:t>
            </a:r>
          </a:p>
          <a:p>
            <a:pPr>
              <a:spcBef>
                <a:spcPct val="0"/>
              </a:spcBef>
            </a:pPr>
            <a:r>
              <a:rPr lang="es-ES" altLang="es-ES" dirty="0">
                <a:latin typeface="Arial" panose="020B0604020202020204" pitchFamily="34" charset="0"/>
              </a:rPr>
              <a:t>GLOBAL CHANGE UNIT </a:t>
            </a:r>
          </a:p>
          <a:p>
            <a:pPr>
              <a:spcBef>
                <a:spcPct val="0"/>
              </a:spcBef>
            </a:pPr>
            <a:r>
              <a:rPr lang="es-ES" altLang="es-ES" dirty="0">
                <a:latin typeface="Arial" panose="020B0604020202020204" pitchFamily="34" charset="0"/>
              </a:rPr>
              <a:t>UNIVERSITY OF VALENCIA</a:t>
            </a:r>
          </a:p>
        </p:txBody>
      </p:sp>
    </p:spTree>
    <p:extLst>
      <p:ext uri="{BB962C8B-B14F-4D97-AF65-F5344CB8AC3E}">
        <p14:creationId xmlns:p14="http://schemas.microsoft.com/office/powerpoint/2010/main" val="23210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TES from MODIS multispectral TIR data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547665" y="44623"/>
            <a:ext cx="2592287" cy="61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B97A2C4-CE0C-7447-8BEB-3497FD93C6EB}"/>
              </a:ext>
            </a:extLst>
          </p:cNvPr>
          <p:cNvGrpSpPr/>
          <p:nvPr/>
        </p:nvGrpSpPr>
        <p:grpSpPr>
          <a:xfrm>
            <a:off x="1583668" y="81156"/>
            <a:ext cx="2520280" cy="539532"/>
            <a:chOff x="107504" y="47278"/>
            <a:chExt cx="4392488" cy="933450"/>
          </a:xfrm>
          <a:solidFill>
            <a:schemeClr val="bg1"/>
          </a:solidFill>
        </p:grpSpPr>
        <p:pic>
          <p:nvPicPr>
            <p:cNvPr id="33" name="Picture 18" descr="logo%20univ">
              <a:extLst>
                <a:ext uri="{FF2B5EF4-FFF2-40B4-BE49-F238E27FC236}">
                  <a16:creationId xmlns:a16="http://schemas.microsoft.com/office/drawing/2014/main" id="{35E368D2-975B-2B42-8E99-945B69AFF393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278"/>
              <a:ext cx="704850" cy="9334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C270DF9-3311-0240-BAAC-BE76695A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000" y="147642"/>
              <a:ext cx="1972816" cy="5617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B7C8C8D-54FD-D24A-8AEE-D9826D91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207" y="136960"/>
              <a:ext cx="1399785" cy="555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0F94DBBC-F6B3-4A40-B03F-D9CB39E48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92" y="3836090"/>
            <a:ext cx="3276523" cy="1982717"/>
          </a:xfrm>
          <a:prstGeom prst="rect">
            <a:avLst/>
          </a:prstGeom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583" y="3284984"/>
            <a:ext cx="3579148" cy="56699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E40D453-CA59-E448-A29F-0F8DF3C3B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5" y="3356992"/>
            <a:ext cx="5328153" cy="299708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AFC0F4C-3734-A742-853F-510E97CBA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1025304"/>
            <a:ext cx="4176464" cy="2187672"/>
          </a:xfrm>
          <a:prstGeom prst="rect">
            <a:avLst/>
          </a:prstGeom>
        </p:spPr>
      </p:pic>
      <p:sp>
        <p:nvSpPr>
          <p:cNvPr id="23" name="Elipse 22"/>
          <p:cNvSpPr/>
          <p:nvPr/>
        </p:nvSpPr>
        <p:spPr>
          <a:xfrm>
            <a:off x="4103948" y="5398930"/>
            <a:ext cx="129614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3421251" y="683404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B28FA47A-6C48-1744-84BC-586D1E2BE2F3}"/>
                  </a:ext>
                </a:extLst>
              </p:cNvPr>
              <p:cNvSpPr txBox="1"/>
              <p:nvPr/>
            </p:nvSpPr>
            <p:spPr>
              <a:xfrm>
                <a:off x="0" y="1293217"/>
                <a:ext cx="4932040" cy="1775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Selection of the most transparent MODIS thermal bands (b29, b31 &amp; b32)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TES  uses  input image  data (previously corrected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b>
                        <m: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𝑢𝑝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τ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of  surface 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b>
                        <m: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𝑠𝑢𝑟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s-E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b>
                        <m:r>
                          <a:rPr kumimoji="0" lang="es-E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𝑑𝑜𝑤𝑛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to solve the Radiative Transfer Equation</a:t>
                </a: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B28FA47A-6C48-1744-84BC-586D1E2B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93217"/>
                <a:ext cx="4932040" cy="1775743"/>
              </a:xfrm>
              <a:prstGeom prst="rect">
                <a:avLst/>
              </a:prstGeom>
              <a:blipFill>
                <a:blip r:embed="rId9"/>
                <a:stretch>
                  <a:fillRect l="-742" t="-1718" r="-989" b="-48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lecha abajo 32">
            <a:extLst>
              <a:ext uri="{FF2B5EF4-FFF2-40B4-BE49-F238E27FC236}">
                <a16:creationId xmlns:a16="http://schemas.microsoft.com/office/drawing/2014/main" id="{45FF814E-DF41-436B-9414-200381725F81}"/>
              </a:ext>
            </a:extLst>
          </p:cNvPr>
          <p:cNvSpPr/>
          <p:nvPr/>
        </p:nvSpPr>
        <p:spPr>
          <a:xfrm>
            <a:off x="6732240" y="2204862"/>
            <a:ext cx="360040" cy="327617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Flecha abajo 32">
            <a:extLst>
              <a:ext uri="{FF2B5EF4-FFF2-40B4-BE49-F238E27FC236}">
                <a16:creationId xmlns:a16="http://schemas.microsoft.com/office/drawing/2014/main" id="{45FF814E-DF41-436B-9414-200381725F81}"/>
              </a:ext>
            </a:extLst>
          </p:cNvPr>
          <p:cNvSpPr/>
          <p:nvPr/>
        </p:nvSpPr>
        <p:spPr>
          <a:xfrm>
            <a:off x="7488324" y="2204862"/>
            <a:ext cx="360040" cy="327617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lecha abajo 32">
            <a:extLst>
              <a:ext uri="{FF2B5EF4-FFF2-40B4-BE49-F238E27FC236}">
                <a16:creationId xmlns:a16="http://schemas.microsoft.com/office/drawing/2014/main" id="{45FF814E-DF41-436B-9414-200381725F81}"/>
              </a:ext>
            </a:extLst>
          </p:cNvPr>
          <p:cNvSpPr/>
          <p:nvPr/>
        </p:nvSpPr>
        <p:spPr>
          <a:xfrm>
            <a:off x="7812360" y="2204862"/>
            <a:ext cx="360040" cy="327617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lecha abajo 32">
            <a:extLst>
              <a:ext uri="{FF2B5EF4-FFF2-40B4-BE49-F238E27FC236}">
                <a16:creationId xmlns:a16="http://schemas.microsoft.com/office/drawing/2014/main" id="{45FF814E-DF41-436B-9414-200381725F81}"/>
              </a:ext>
            </a:extLst>
          </p:cNvPr>
          <p:cNvSpPr/>
          <p:nvPr/>
        </p:nvSpPr>
        <p:spPr>
          <a:xfrm rot="14246005">
            <a:off x="5370277" y="5449298"/>
            <a:ext cx="360040" cy="327617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328593" y="5734997"/>
            <a:ext cx="3923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MMD-Emissivity regression extracted from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ECOSTRESS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255920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TES from MODIS multispectral TIR data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547665" y="44623"/>
            <a:ext cx="2592287" cy="611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B97A2C4-CE0C-7447-8BEB-3497FD93C6EB}"/>
              </a:ext>
            </a:extLst>
          </p:cNvPr>
          <p:cNvGrpSpPr/>
          <p:nvPr/>
        </p:nvGrpSpPr>
        <p:grpSpPr>
          <a:xfrm>
            <a:off x="1583668" y="81156"/>
            <a:ext cx="2520280" cy="539532"/>
            <a:chOff x="107504" y="47278"/>
            <a:chExt cx="4392488" cy="933450"/>
          </a:xfrm>
          <a:solidFill>
            <a:schemeClr val="bg1"/>
          </a:solidFill>
        </p:grpSpPr>
        <p:pic>
          <p:nvPicPr>
            <p:cNvPr id="33" name="Picture 18" descr="logo%20univ">
              <a:extLst>
                <a:ext uri="{FF2B5EF4-FFF2-40B4-BE49-F238E27FC236}">
                  <a16:creationId xmlns:a16="http://schemas.microsoft.com/office/drawing/2014/main" id="{35E368D2-975B-2B42-8E99-945B69AFF393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278"/>
              <a:ext cx="704850" cy="9334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C270DF9-3311-0240-BAAC-BE76695A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000" y="147642"/>
              <a:ext cx="1972816" cy="56170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B7C8C8D-54FD-D24A-8AEE-D9826D91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207" y="136960"/>
              <a:ext cx="1399785" cy="55573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EA2F967-C9CC-48DA-AC53-EB731D83E799}"/>
              </a:ext>
            </a:extLst>
          </p:cNvPr>
          <p:cNvSpPr txBox="1"/>
          <p:nvPr/>
        </p:nvSpPr>
        <p:spPr>
          <a:xfrm>
            <a:off x="3059832" y="68340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 PROCESSING CHAIN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8FC27CD-9D38-4EA2-8576-E3943F5FE7C4}"/>
              </a:ext>
            </a:extLst>
          </p:cNvPr>
          <p:cNvSpPr/>
          <p:nvPr/>
        </p:nvSpPr>
        <p:spPr>
          <a:xfrm>
            <a:off x="2915816" y="2338765"/>
            <a:ext cx="1660939" cy="338554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MODIS data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A13D7F0-8F85-43CF-87A0-9AD96FBF8081}"/>
              </a:ext>
            </a:extLst>
          </p:cNvPr>
          <p:cNvSpPr/>
          <p:nvPr/>
        </p:nvSpPr>
        <p:spPr>
          <a:xfrm>
            <a:off x="397836" y="2343477"/>
            <a:ext cx="2143327" cy="830997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Atmospheric profiles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2E8FC96-BEB6-4812-A6BD-84ACA866EDB6}"/>
              </a:ext>
            </a:extLst>
          </p:cNvPr>
          <p:cNvSpPr txBox="1"/>
          <p:nvPr/>
        </p:nvSpPr>
        <p:spPr>
          <a:xfrm>
            <a:off x="397837" y="3468296"/>
            <a:ext cx="2158102" cy="1123712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Pressure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Rel. Humidity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resolution: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0.25º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4E1C1C1-63F2-4272-9258-BE1C56A0A384}"/>
              </a:ext>
            </a:extLst>
          </p:cNvPr>
          <p:cNvSpPr txBox="1"/>
          <p:nvPr/>
        </p:nvSpPr>
        <p:spPr>
          <a:xfrm>
            <a:off x="2987824" y="5240760"/>
            <a:ext cx="2210437" cy="612934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Atmospheric profiles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resolution: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Km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893CD1D-4765-462D-898F-6D13CCCA4C4E}"/>
              </a:ext>
            </a:extLst>
          </p:cNvPr>
          <p:cNvSpPr txBox="1"/>
          <p:nvPr/>
        </p:nvSpPr>
        <p:spPr>
          <a:xfrm>
            <a:off x="5469534" y="5148720"/>
            <a:ext cx="1685957" cy="766167"/>
          </a:xfrm>
          <a:prstGeom prst="flowChartAlternateProcess">
            <a:avLst/>
          </a:prstGeom>
          <a:solidFill>
            <a:srgbClr val="0070C0"/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RTTOV process of each atmospheric profile</a:t>
            </a:r>
          </a:p>
        </p:txBody>
      </p:sp>
      <p:sp>
        <p:nvSpPr>
          <p:cNvPr id="43" name="Flecha abajo 10">
            <a:extLst>
              <a:ext uri="{FF2B5EF4-FFF2-40B4-BE49-F238E27FC236}">
                <a16:creationId xmlns:a16="http://schemas.microsoft.com/office/drawing/2014/main" id="{7AF07DDC-CC2F-40D8-A27A-33FA67FB84A6}"/>
              </a:ext>
            </a:extLst>
          </p:cNvPr>
          <p:cNvSpPr/>
          <p:nvPr/>
        </p:nvSpPr>
        <p:spPr>
          <a:xfrm>
            <a:off x="1081404" y="3185383"/>
            <a:ext cx="792088" cy="364551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238701E-028B-4E29-B472-220E6CADEFAE}"/>
              </a:ext>
            </a:extLst>
          </p:cNvPr>
          <p:cNvSpPr txBox="1"/>
          <p:nvPr/>
        </p:nvSpPr>
        <p:spPr>
          <a:xfrm>
            <a:off x="5103190" y="2416615"/>
            <a:ext cx="2275522" cy="612934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At-sensor radiances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resolution: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Km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D534880-FC95-4294-B0C2-B29FAF9E17F5}"/>
              </a:ext>
            </a:extLst>
          </p:cNvPr>
          <p:cNvSpPr txBox="1"/>
          <p:nvPr/>
        </p:nvSpPr>
        <p:spPr>
          <a:xfrm>
            <a:off x="140436" y="4942806"/>
            <a:ext cx="2559356" cy="1430179"/>
          </a:xfrm>
          <a:prstGeom prst="flowChartAlternateProcess">
            <a:avLst/>
          </a:prstGeom>
          <a:solidFill>
            <a:srgbClr val="0070C0"/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Bilinear interpolation of ERA 5 variables to 1 Km spatial resolution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of MODIS altimeter to establish the initial altitude of the atmospheric profile.</a:t>
            </a:r>
          </a:p>
        </p:txBody>
      </p:sp>
      <p:sp>
        <p:nvSpPr>
          <p:cNvPr id="51" name="Flecha abajo 38">
            <a:extLst>
              <a:ext uri="{FF2B5EF4-FFF2-40B4-BE49-F238E27FC236}">
                <a16:creationId xmlns:a16="http://schemas.microsoft.com/office/drawing/2014/main" id="{680F5772-0906-4842-BB52-ED9C31D01364}"/>
              </a:ext>
            </a:extLst>
          </p:cNvPr>
          <p:cNvSpPr/>
          <p:nvPr/>
        </p:nvSpPr>
        <p:spPr>
          <a:xfrm rot="16200000">
            <a:off x="2430842" y="5349258"/>
            <a:ext cx="792088" cy="364551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Flecha abajo 39">
            <a:extLst>
              <a:ext uri="{FF2B5EF4-FFF2-40B4-BE49-F238E27FC236}">
                <a16:creationId xmlns:a16="http://schemas.microsoft.com/office/drawing/2014/main" id="{DF1CCB99-0B2D-4D92-8708-B7896C14DC09}"/>
              </a:ext>
            </a:extLst>
          </p:cNvPr>
          <p:cNvSpPr/>
          <p:nvPr/>
        </p:nvSpPr>
        <p:spPr>
          <a:xfrm>
            <a:off x="1073455" y="4605367"/>
            <a:ext cx="792088" cy="364551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68C5861-25A3-49F8-ADA4-33D1E0620EBA}"/>
              </a:ext>
            </a:extLst>
          </p:cNvPr>
          <p:cNvSpPr txBox="1"/>
          <p:nvPr/>
        </p:nvSpPr>
        <p:spPr>
          <a:xfrm>
            <a:off x="5073757" y="3212976"/>
            <a:ext cx="2459490" cy="1379101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Atmospheric parameters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Transmissivity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Up-welling radiance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Down-welling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resolution: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Km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5E7E06D-F7E5-4FA7-8FAD-9288005197F0}"/>
              </a:ext>
            </a:extLst>
          </p:cNvPr>
          <p:cNvSpPr txBox="1"/>
          <p:nvPr/>
        </p:nvSpPr>
        <p:spPr>
          <a:xfrm>
            <a:off x="7335025" y="4524239"/>
            <a:ext cx="1751615" cy="868323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LSE 29, 31 &amp; 32</a:t>
            </a:r>
          </a:p>
        </p:txBody>
      </p:sp>
      <p:sp>
        <p:nvSpPr>
          <p:cNvPr id="63" name="Más 50">
            <a:extLst>
              <a:ext uri="{FF2B5EF4-FFF2-40B4-BE49-F238E27FC236}">
                <a16:creationId xmlns:a16="http://schemas.microsoft.com/office/drawing/2014/main" id="{90FC1141-BB56-4CA8-8436-368113554B6C}"/>
              </a:ext>
            </a:extLst>
          </p:cNvPr>
          <p:cNvSpPr/>
          <p:nvPr/>
        </p:nvSpPr>
        <p:spPr>
          <a:xfrm>
            <a:off x="5988302" y="2870082"/>
            <a:ext cx="517423" cy="540837"/>
          </a:xfrm>
          <a:prstGeom prst="mathPlus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Flecha abajo 52">
            <a:extLst>
              <a:ext uri="{FF2B5EF4-FFF2-40B4-BE49-F238E27FC236}">
                <a16:creationId xmlns:a16="http://schemas.microsoft.com/office/drawing/2014/main" id="{95D41D0D-5854-4097-9909-43148EDA586A}"/>
              </a:ext>
            </a:extLst>
          </p:cNvPr>
          <p:cNvSpPr/>
          <p:nvPr/>
        </p:nvSpPr>
        <p:spPr>
          <a:xfrm>
            <a:off x="7815427" y="4178360"/>
            <a:ext cx="792088" cy="413648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Flecha abajo 38">
            <a:extLst>
              <a:ext uri="{FF2B5EF4-FFF2-40B4-BE49-F238E27FC236}">
                <a16:creationId xmlns:a16="http://schemas.microsoft.com/office/drawing/2014/main" id="{680F5772-0906-4842-BB52-ED9C31D01364}"/>
              </a:ext>
            </a:extLst>
          </p:cNvPr>
          <p:cNvSpPr/>
          <p:nvPr/>
        </p:nvSpPr>
        <p:spPr>
          <a:xfrm rot="16200000">
            <a:off x="4934296" y="5367448"/>
            <a:ext cx="792088" cy="364551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238701E-028B-4E29-B472-220E6CADEFAE}"/>
              </a:ext>
            </a:extLst>
          </p:cNvPr>
          <p:cNvSpPr txBox="1"/>
          <p:nvPr/>
        </p:nvSpPr>
        <p:spPr>
          <a:xfrm>
            <a:off x="2739907" y="3585617"/>
            <a:ext cx="2275522" cy="868323"/>
          </a:xfrm>
          <a:prstGeom prst="flowChartAlternateProcess">
            <a:avLst/>
          </a:prstGeom>
          <a:solidFill>
            <a:srgbClr val="526DB0">
              <a:lumMod val="60000"/>
              <a:lumOff val="40000"/>
            </a:srgbClr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Zenith angle &amp; Altimeter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resolution: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Km</a:t>
            </a:r>
          </a:p>
        </p:txBody>
      </p:sp>
      <p:sp>
        <p:nvSpPr>
          <p:cNvPr id="68" name="Flecha doblada 43">
            <a:extLst>
              <a:ext uri="{FF2B5EF4-FFF2-40B4-BE49-F238E27FC236}">
                <a16:creationId xmlns:a16="http://schemas.microsoft.com/office/drawing/2014/main" id="{C18D45BE-2A93-4986-ACEF-61BA6F4E6AD8}"/>
              </a:ext>
            </a:extLst>
          </p:cNvPr>
          <p:cNvSpPr/>
          <p:nvPr/>
        </p:nvSpPr>
        <p:spPr>
          <a:xfrm rot="10447481">
            <a:off x="2514193" y="4420486"/>
            <a:ext cx="1488384" cy="742659"/>
          </a:xfrm>
          <a:prstGeom prst="bentArrow">
            <a:avLst>
              <a:gd name="adj1" fmla="val 31093"/>
              <a:gd name="adj2" fmla="val 27964"/>
              <a:gd name="adj3" fmla="val 25000"/>
              <a:gd name="adj4" fmla="val 65824"/>
            </a:avLst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B28FA47A-6C48-1744-84BC-586D1E2BE2F3}"/>
              </a:ext>
            </a:extLst>
          </p:cNvPr>
          <p:cNvSpPr txBox="1"/>
          <p:nvPr/>
        </p:nvSpPr>
        <p:spPr>
          <a:xfrm>
            <a:off x="107503" y="980728"/>
            <a:ext cx="89289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Flow diagram shows all steps in the retrieval process in generating the MODIS TES product starting with interpolation and atmospheric profiles generation and progressing through atmospheric correction (RTTOV), TIR at-sensor radiances and finally, the TES algorithm.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scheme used to process all MODIS dataset</a:t>
            </a:r>
            <a:endParaRPr kumimoji="0" lang="en-AU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B893CD1D-4765-462D-898F-6D13CCCA4C4E}"/>
              </a:ext>
            </a:extLst>
          </p:cNvPr>
          <p:cNvSpPr txBox="1"/>
          <p:nvPr/>
        </p:nvSpPr>
        <p:spPr>
          <a:xfrm>
            <a:off x="2123728" y="2313419"/>
            <a:ext cx="945866" cy="323493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B893CD1D-4765-462D-898F-6D13CCCA4C4E}"/>
              </a:ext>
            </a:extLst>
          </p:cNvPr>
          <p:cNvSpPr txBox="1"/>
          <p:nvPr/>
        </p:nvSpPr>
        <p:spPr>
          <a:xfrm>
            <a:off x="7417944" y="5420665"/>
            <a:ext cx="1585776" cy="766167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 elapsed time ~3 min</a:t>
            </a:r>
          </a:p>
        </p:txBody>
      </p:sp>
      <p:sp>
        <p:nvSpPr>
          <p:cNvPr id="75" name="Flecha doblada 43">
            <a:extLst>
              <a:ext uri="{FF2B5EF4-FFF2-40B4-BE49-F238E27FC236}">
                <a16:creationId xmlns:a16="http://schemas.microsoft.com/office/drawing/2014/main" id="{C18D45BE-2A93-4986-ACEF-61BA6F4E6AD8}"/>
              </a:ext>
            </a:extLst>
          </p:cNvPr>
          <p:cNvSpPr/>
          <p:nvPr/>
        </p:nvSpPr>
        <p:spPr>
          <a:xfrm rot="5400000">
            <a:off x="7442134" y="2531935"/>
            <a:ext cx="1064234" cy="1191078"/>
          </a:xfrm>
          <a:prstGeom prst="bentArrow">
            <a:avLst>
              <a:gd name="adj1" fmla="val 19693"/>
              <a:gd name="adj2" fmla="val 32239"/>
              <a:gd name="adj3" fmla="val 25000"/>
              <a:gd name="adj4" fmla="val 65824"/>
            </a:avLst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lecha abajo 37">
            <a:extLst>
              <a:ext uri="{FF2B5EF4-FFF2-40B4-BE49-F238E27FC236}">
                <a16:creationId xmlns:a16="http://schemas.microsoft.com/office/drawing/2014/main" id="{2A65AAF2-78C9-4190-9355-E06963E6181C}"/>
              </a:ext>
            </a:extLst>
          </p:cNvPr>
          <p:cNvSpPr/>
          <p:nvPr/>
        </p:nvSpPr>
        <p:spPr>
          <a:xfrm rot="10800000">
            <a:off x="5916468" y="4532349"/>
            <a:ext cx="792088" cy="585490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Flecha abajo 32">
            <a:extLst>
              <a:ext uri="{FF2B5EF4-FFF2-40B4-BE49-F238E27FC236}">
                <a16:creationId xmlns:a16="http://schemas.microsoft.com/office/drawing/2014/main" id="{45FF814E-DF41-436B-9414-200381725F81}"/>
              </a:ext>
            </a:extLst>
          </p:cNvPr>
          <p:cNvSpPr/>
          <p:nvPr/>
        </p:nvSpPr>
        <p:spPr>
          <a:xfrm>
            <a:off x="2839883" y="3183391"/>
            <a:ext cx="724005" cy="440233"/>
          </a:xfrm>
          <a:prstGeom prst="downArrow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8FC27CD-9D38-4EA2-8576-E3943F5FE7C4}"/>
              </a:ext>
            </a:extLst>
          </p:cNvPr>
          <p:cNvSpPr/>
          <p:nvPr/>
        </p:nvSpPr>
        <p:spPr>
          <a:xfrm>
            <a:off x="2751299" y="2841450"/>
            <a:ext cx="915744" cy="338554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MOD03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FC27CD-9D38-4EA2-8576-E3943F5FE7C4}"/>
              </a:ext>
            </a:extLst>
          </p:cNvPr>
          <p:cNvSpPr/>
          <p:nvPr/>
        </p:nvSpPr>
        <p:spPr>
          <a:xfrm>
            <a:off x="3804710" y="2841450"/>
            <a:ext cx="915744" cy="338554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MOD02</a:t>
            </a:r>
          </a:p>
        </p:txBody>
      </p:sp>
      <p:sp>
        <p:nvSpPr>
          <p:cNvPr id="42" name="Flecha doblada 43">
            <a:extLst>
              <a:ext uri="{FF2B5EF4-FFF2-40B4-BE49-F238E27FC236}">
                <a16:creationId xmlns:a16="http://schemas.microsoft.com/office/drawing/2014/main" id="{C18D45BE-2A93-4986-ACEF-61BA6F4E6AD8}"/>
              </a:ext>
            </a:extLst>
          </p:cNvPr>
          <p:cNvSpPr/>
          <p:nvPr/>
        </p:nvSpPr>
        <p:spPr>
          <a:xfrm rot="17665977" flipV="1">
            <a:off x="4834372" y="2692576"/>
            <a:ext cx="435576" cy="719470"/>
          </a:xfrm>
          <a:prstGeom prst="bentArrow">
            <a:avLst>
              <a:gd name="adj1" fmla="val 31093"/>
              <a:gd name="adj2" fmla="val 46600"/>
              <a:gd name="adj3" fmla="val 25000"/>
              <a:gd name="adj4" fmla="val 47227"/>
            </a:avLst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6E51956-1E7B-42FC-8686-05F2A452B4F6}"/>
              </a:ext>
            </a:extLst>
          </p:cNvPr>
          <p:cNvSpPr txBox="1"/>
          <p:nvPr/>
        </p:nvSpPr>
        <p:spPr>
          <a:xfrm>
            <a:off x="7452320" y="3630111"/>
            <a:ext cx="1561890" cy="544830"/>
          </a:xfrm>
          <a:prstGeom prst="flowChartAlternateProcess">
            <a:avLst/>
          </a:prstGeom>
          <a:solidFill>
            <a:srgbClr val="0070C0"/>
          </a:solidFill>
          <a:ln>
            <a:solidFill>
              <a:srgbClr val="7A7A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of TES algorithm</a:t>
            </a:r>
          </a:p>
        </p:txBody>
      </p:sp>
    </p:spTree>
    <p:extLst>
      <p:ext uri="{BB962C8B-B14F-4D97-AF65-F5344CB8AC3E}">
        <p14:creationId xmlns:p14="http://schemas.microsoft.com/office/powerpoint/2010/main" val="38925811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obTemp_slides_templat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lobTemp_slides_templat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lobTemp_slides_templat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GlobTemp_slides_templat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2514</TotalTime>
  <Words>1551</Words>
  <Application>Microsoft Office PowerPoint</Application>
  <PresentationFormat>On-screen Show (4:3)</PresentationFormat>
  <Paragraphs>367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SimSun</vt:lpstr>
      <vt:lpstr>Arial</vt:lpstr>
      <vt:lpstr>Calibri</vt:lpstr>
      <vt:lpstr>Cambria Math</vt:lpstr>
      <vt:lpstr>Helvetica</vt:lpstr>
      <vt:lpstr>Osaka</vt:lpstr>
      <vt:lpstr>Times</vt:lpstr>
      <vt:lpstr>Times New Roman</vt:lpstr>
      <vt:lpstr>Wingdings</vt:lpstr>
      <vt:lpstr>GlobTemp_slides_template</vt:lpstr>
      <vt:lpstr>1_GlobTemp_slides_template</vt:lpstr>
      <vt:lpstr>2_GlobTemp_slides_template</vt:lpstr>
      <vt:lpstr>3_GlobTemp_slides_template</vt:lpstr>
      <vt:lpstr>LEO IR Products</vt:lpstr>
      <vt:lpstr>Current LEO IR Split-Window Products</vt:lpstr>
      <vt:lpstr>ATSR LST ECV products (ATSR-2 + AATSR)</vt:lpstr>
      <vt:lpstr>MODIS LST ECV product (Terra + Aqua)</vt:lpstr>
      <vt:lpstr>SLSTR LST ECV Products (A + B)</vt:lpstr>
      <vt:lpstr>Developing Climate Data Records</vt:lpstr>
      <vt:lpstr> Temperature and emissivity separation from MODIS multispectral TIR data</vt:lpstr>
      <vt:lpstr> TES from MODIS multispectral TIR data</vt:lpstr>
      <vt:lpstr> TES from MODIS multispectral TIR data</vt:lpstr>
      <vt:lpstr> TES from MODIS multispectral TIR data</vt:lpstr>
      <vt:lpstr> </vt:lpstr>
      <vt:lpstr> TES from MODIS multispectral TIR data</vt:lpstr>
      <vt:lpstr>GEO IR PRODUCTS</vt:lpstr>
      <vt:lpstr>GEO IR products</vt:lpstr>
      <vt:lpstr>GEO IR products</vt:lpstr>
      <vt:lpstr>Merged GEO IR Product</vt:lpstr>
      <vt:lpstr>LST angular effects</vt:lpstr>
      <vt:lpstr>LST_cci products: Microwave LST</vt:lpstr>
      <vt:lpstr>Microwave LST: motivation</vt:lpstr>
      <vt:lpstr>Microwave LST: products</vt:lpstr>
      <vt:lpstr>Microwave LST: satellite selection</vt:lpstr>
      <vt:lpstr>Microwave LST: coverage/resolution/errors</vt:lpstr>
      <vt:lpstr>Microwave LST: 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Centre of Earth Observation</dc:title>
  <dc:creator>Bulb Studios</dc:creator>
  <cp:lastModifiedBy>Admin</cp:lastModifiedBy>
  <cp:revision>117</cp:revision>
  <dcterms:created xsi:type="dcterms:W3CDTF">2018-05-29T08:58:13Z</dcterms:created>
  <dcterms:modified xsi:type="dcterms:W3CDTF">2020-06-23T17:58:09Z</dcterms:modified>
</cp:coreProperties>
</file>