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1"/>
  </p:notesMasterIdLst>
  <p:handoutMasterIdLst>
    <p:handoutMasterId r:id="rId12"/>
  </p:handoutMasterIdLst>
  <p:sldIdLst>
    <p:sldId id="256" r:id="rId2"/>
    <p:sldId id="257" r:id="rId3"/>
    <p:sldId id="258" r:id="rId4"/>
    <p:sldId id="259" r:id="rId5"/>
    <p:sldId id="260" r:id="rId6"/>
    <p:sldId id="262" r:id="rId7"/>
    <p:sldId id="261" r:id="rId8"/>
    <p:sldId id="264" r:id="rId9"/>
    <p:sldId id="263"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67EB0"/>
    <a:srgbClr val="041E5D"/>
    <a:srgbClr val="DE03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p:scale>
          <a:sx n="100" d="100"/>
          <a:sy n="100" d="100"/>
        </p:scale>
        <p:origin x="-1144" y="-1056"/>
      </p:cViewPr>
      <p:guideLst>
        <p:guide orient="horz" pos="2160"/>
        <p:guide pos="2880"/>
      </p:guideLst>
    </p:cSldViewPr>
  </p:slideViewPr>
  <p:notesTextViewPr>
    <p:cViewPr>
      <p:scale>
        <a:sx n="1" d="1"/>
        <a:sy n="1" d="1"/>
      </p:scale>
      <p:origin x="0" y="0"/>
    </p:cViewPr>
  </p:notesTextViewPr>
  <p:notesViewPr>
    <p:cSldViewPr>
      <p:cViewPr varScale="1">
        <p:scale>
          <a:sx n="85" d="100"/>
          <a:sy n="85" d="100"/>
        </p:scale>
        <p:origin x="-3822"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notesMaster" Target="notesMasters/notesMaster1.xml"/><Relationship Id="rId12" Type="http://schemas.openxmlformats.org/officeDocument/2006/relationships/handoutMaster" Target="handoutMasters/handoutMaster1.xml"/><Relationship Id="rId13" Type="http://schemas.openxmlformats.org/officeDocument/2006/relationships/printerSettings" Target="printerSettings/printerSettings1.bin"/><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CAB993B-B9CF-48BD-AA44-58A5248C0632}" type="datetimeFigureOut">
              <a:rPr lang="en-US" smtClean="0"/>
              <a:t>21/06/20</a:t>
            </a:fld>
            <a:endParaRPr lang="en-US"/>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98E9A67-51B4-4BA6-B161-1D27D4317D50}" type="slidenum">
              <a:rPr lang="en-US" smtClean="0"/>
              <a:t>‹#›</a:t>
            </a:fld>
            <a:endParaRPr lang="en-US"/>
          </a:p>
        </p:txBody>
      </p:sp>
    </p:spTree>
    <p:extLst>
      <p:ext uri="{BB962C8B-B14F-4D97-AF65-F5344CB8AC3E}">
        <p14:creationId xmlns:p14="http://schemas.microsoft.com/office/powerpoint/2010/main" val="41808439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0CBD406-257A-4D0E-8B85-EBE391377205}" type="datetimeFigureOut">
              <a:rPr lang="en-US" smtClean="0"/>
              <a:t>21/06/20</a:t>
            </a:fld>
            <a:endParaRPr lang="en-US"/>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FF6DE44-2E36-41E9-B661-2866AF1853B4}" type="slidenum">
              <a:rPr lang="en-US" smtClean="0"/>
              <a:t>‹#›</a:t>
            </a:fld>
            <a:endParaRPr lang="en-US"/>
          </a:p>
        </p:txBody>
      </p:sp>
    </p:spTree>
    <p:extLst>
      <p:ext uri="{BB962C8B-B14F-4D97-AF65-F5344CB8AC3E}">
        <p14:creationId xmlns:p14="http://schemas.microsoft.com/office/powerpoint/2010/main" val="37989591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7200" y="1484785"/>
            <a:ext cx="7772400" cy="1656183"/>
          </a:xfrm>
        </p:spPr>
        <p:txBody>
          <a:bodyPr anchor="ctr">
            <a:noAutofit/>
          </a:bodyPr>
          <a:lstStyle>
            <a:lvl1pPr algn="ctr">
              <a:lnSpc>
                <a:spcPct val="100000"/>
              </a:lnSpc>
              <a:defRPr sz="3200" spc="-80" baseline="0">
                <a:solidFill>
                  <a:srgbClr val="041E5D"/>
                </a:solidFill>
              </a:defRPr>
            </a:lvl1pPr>
          </a:lstStyle>
          <a:p>
            <a:r>
              <a:rPr lang="fr-FR" dirty="0" err="1" smtClean="0"/>
              <a:t>Presentation</a:t>
            </a:r>
            <a:r>
              <a:rPr lang="fr-FR" dirty="0" smtClean="0"/>
              <a:t> </a:t>
            </a:r>
            <a:r>
              <a:rPr lang="fr-FR" dirty="0" err="1" smtClean="0"/>
              <a:t>Title</a:t>
            </a:r>
            <a:endParaRPr lang="en-US" dirty="0"/>
          </a:p>
        </p:txBody>
      </p:sp>
      <p:sp>
        <p:nvSpPr>
          <p:cNvPr id="3" name="Subtitle 2"/>
          <p:cNvSpPr>
            <a:spLocks noGrp="1"/>
          </p:cNvSpPr>
          <p:nvPr>
            <p:ph type="subTitle" idx="1" hasCustomPrompt="1"/>
          </p:nvPr>
        </p:nvSpPr>
        <p:spPr>
          <a:xfrm>
            <a:off x="457200" y="3306688"/>
            <a:ext cx="7787208" cy="914400"/>
          </a:xfrm>
        </p:spPr>
        <p:txBody>
          <a:bodyPr>
            <a:normAutofit/>
          </a:bodyPr>
          <a:lstStyle>
            <a:lvl1pPr marL="0" indent="0" algn="ctr">
              <a:buNone/>
              <a:defRPr sz="2000" b="1" cap="all" spc="120" baseline="0">
                <a:solidFill>
                  <a:srgbClr val="00B0F0"/>
                </a:solidFill>
                <a:latin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err="1" smtClean="0"/>
              <a:t>Sub-Title</a:t>
            </a:r>
            <a:r>
              <a:rPr lang="fr-FR" dirty="0" smtClean="0"/>
              <a:t> (</a:t>
            </a:r>
            <a:r>
              <a:rPr lang="fr-FR" dirty="0" err="1" smtClean="0"/>
              <a:t>eg</a:t>
            </a:r>
            <a:r>
              <a:rPr lang="fr-FR" dirty="0" smtClean="0"/>
              <a:t> </a:t>
            </a:r>
            <a:r>
              <a:rPr lang="fr-FR" dirty="0" err="1" smtClean="0"/>
              <a:t>author</a:t>
            </a:r>
            <a:r>
              <a:rPr lang="fr-FR" dirty="0" smtClean="0"/>
              <a:t>, affiliation, etc.)</a:t>
            </a:r>
            <a:endParaRPr lang="en-US" dirty="0"/>
          </a:p>
        </p:txBody>
      </p:sp>
      <p:pic>
        <p:nvPicPr>
          <p:cNvPr id="4" name="Imag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72000" y="11807"/>
            <a:ext cx="3600000" cy="1340825"/>
          </a:xfrm>
          <a:prstGeom prst="rect">
            <a:avLst/>
          </a:prstGeom>
        </p:spPr>
      </p:pic>
      <p:pic>
        <p:nvPicPr>
          <p:cNvPr id="1026" name="Picture 2" descr="R:\Projets\UOL-924\1650-CCI-LST\Management\Logos\LST-CCI_all-logos.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231999" y="4518000"/>
            <a:ext cx="4680002" cy="2340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Content Placeholder 2"/>
          <p:cNvSpPr>
            <a:spLocks noGrp="1"/>
          </p:cNvSpPr>
          <p:nvPr>
            <p:ph sz="half" idx="1"/>
          </p:nvPr>
        </p:nvSpPr>
        <p:spPr>
          <a:xfrm>
            <a:off x="251520" y="980728"/>
            <a:ext cx="4068000" cy="5120035"/>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sp>
        <p:nvSpPr>
          <p:cNvPr id="4" name="Content Placeholder 3"/>
          <p:cNvSpPr>
            <a:spLocks noGrp="1"/>
          </p:cNvSpPr>
          <p:nvPr>
            <p:ph sz="half" idx="2"/>
          </p:nvPr>
        </p:nvSpPr>
        <p:spPr>
          <a:xfrm>
            <a:off x="4536448" y="980728"/>
            <a:ext cx="4068000" cy="5120035"/>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7" Type="http://schemas.openxmlformats.org/officeDocument/2006/relationships/image" Target="../media/image2.png"/><Relationship Id="rId8" Type="http://schemas.openxmlformats.org/officeDocument/2006/relationships/image" Target="../media/image3.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ZoneTexte 4"/>
          <p:cNvSpPr txBox="1"/>
          <p:nvPr userDrawn="1"/>
        </p:nvSpPr>
        <p:spPr>
          <a:xfrm>
            <a:off x="247308" y="6381328"/>
            <a:ext cx="8357140" cy="276999"/>
          </a:xfrm>
          <a:prstGeom prst="rect">
            <a:avLst/>
          </a:prstGeom>
          <a:noFill/>
        </p:spPr>
        <p:txBody>
          <a:bodyPr wrap="square" lIns="0" rIns="0" rtlCol="0">
            <a:spAutoFit/>
          </a:bodyPr>
          <a:lstStyle/>
          <a:p>
            <a:pPr>
              <a:tabLst>
                <a:tab pos="8343900" algn="r"/>
              </a:tabLst>
            </a:pPr>
            <a:r>
              <a:rPr lang="en-US" sz="1200" baseline="0" dirty="0" smtClean="0">
                <a:solidFill>
                  <a:srgbClr val="067EB0"/>
                </a:solidFill>
                <a:latin typeface="Calibri" panose="020F0502020204030204" pitchFamily="34" charset="0"/>
              </a:rPr>
              <a:t>24</a:t>
            </a:r>
            <a:r>
              <a:rPr lang="en-US" sz="1200" baseline="30000" dirty="0" smtClean="0">
                <a:solidFill>
                  <a:srgbClr val="067EB0"/>
                </a:solidFill>
                <a:latin typeface="Calibri" panose="020F0502020204030204" pitchFamily="34" charset="0"/>
              </a:rPr>
              <a:t>th</a:t>
            </a:r>
            <a:r>
              <a:rPr lang="en-US" sz="1200" baseline="0" dirty="0" smtClean="0">
                <a:solidFill>
                  <a:srgbClr val="067EB0"/>
                </a:solidFill>
                <a:latin typeface="Calibri" panose="020F0502020204030204" pitchFamily="34" charset="0"/>
              </a:rPr>
              <a:t> June 2020, LST CCI User Workshop	</a:t>
            </a:r>
            <a:r>
              <a:rPr lang="en-US" sz="1200" b="1" baseline="0" dirty="0" smtClean="0">
                <a:solidFill>
                  <a:srgbClr val="067EB0"/>
                </a:solidFill>
                <a:latin typeface="Calibri" panose="020F0502020204030204" pitchFamily="34" charset="0"/>
              </a:rPr>
              <a:t>CCI+ LST</a:t>
            </a:r>
            <a:endParaRPr lang="en-US" sz="1200" b="1" dirty="0">
              <a:solidFill>
                <a:srgbClr val="067EB0"/>
              </a:solidFill>
              <a:latin typeface="Calibri" panose="020F0502020204030204" pitchFamily="34" charset="0"/>
            </a:endParaRPr>
          </a:p>
        </p:txBody>
      </p:sp>
      <p:sp>
        <p:nvSpPr>
          <p:cNvPr id="3" name="Text Placeholder 2"/>
          <p:cNvSpPr>
            <a:spLocks noGrp="1"/>
          </p:cNvSpPr>
          <p:nvPr>
            <p:ph type="body" idx="1"/>
          </p:nvPr>
        </p:nvSpPr>
        <p:spPr>
          <a:xfrm>
            <a:off x="251520" y="908720"/>
            <a:ext cx="8352928" cy="5217443"/>
          </a:xfrm>
          <a:prstGeom prst="rect">
            <a:avLst/>
          </a:prstGeom>
        </p:spPr>
        <p:txBody>
          <a:bodyPr vert="horz" lIns="91440" tIns="45720" rIns="91440" bIns="45720" rtlCol="0">
            <a:normAutofit/>
          </a:bodyPr>
          <a:lstStyle/>
          <a:p>
            <a:pPr lvl="0"/>
            <a:r>
              <a:rPr lang="fr-FR" dirty="0" smtClean="0"/>
              <a:t>Modifiez les styles du texte du masque</a:t>
            </a:r>
          </a:p>
          <a:p>
            <a:pPr lvl="1"/>
            <a:r>
              <a:rPr lang="fr-FR" dirty="0" smtClean="0"/>
              <a:t>Second </a:t>
            </a:r>
            <a:r>
              <a:rPr lang="fr-FR" dirty="0" err="1" smtClean="0"/>
              <a:t>level</a:t>
            </a:r>
            <a:endParaRPr lang="fr-FR" dirty="0" smtClean="0"/>
          </a:p>
          <a:p>
            <a:pPr lvl="2"/>
            <a:r>
              <a:rPr lang="fr-FR" dirty="0" err="1" smtClean="0"/>
              <a:t>Third</a:t>
            </a:r>
            <a:r>
              <a:rPr lang="fr-FR" dirty="0" smtClean="0"/>
              <a:t> </a:t>
            </a:r>
            <a:r>
              <a:rPr lang="fr-FR" dirty="0" err="1" smtClean="0"/>
              <a:t>level</a:t>
            </a:r>
            <a:endParaRPr lang="fr-FR" dirty="0" smtClean="0"/>
          </a:p>
          <a:p>
            <a:pPr lvl="3"/>
            <a:r>
              <a:rPr lang="fr-FR" dirty="0" err="1" smtClean="0"/>
              <a:t>Fourth</a:t>
            </a:r>
            <a:r>
              <a:rPr lang="fr-FR" dirty="0" smtClean="0"/>
              <a:t> </a:t>
            </a:r>
            <a:r>
              <a:rPr lang="fr-FR" dirty="0" err="1" smtClean="0"/>
              <a:t>level</a:t>
            </a:r>
            <a:endParaRPr lang="fr-FR" dirty="0" smtClean="0"/>
          </a:p>
          <a:p>
            <a:pPr lvl="4"/>
            <a:r>
              <a:rPr lang="fr-FR" dirty="0" err="1" smtClean="0"/>
              <a:t>Fifth</a:t>
            </a:r>
            <a:r>
              <a:rPr lang="fr-FR" dirty="0" smtClean="0"/>
              <a:t> </a:t>
            </a:r>
            <a:r>
              <a:rPr lang="fr-FR" dirty="0" err="1" smtClean="0"/>
              <a:t>level</a:t>
            </a:r>
            <a:endParaRPr lang="en-US" dirty="0"/>
          </a:p>
        </p:txBody>
      </p:sp>
      <p:sp>
        <p:nvSpPr>
          <p:cNvPr id="2" name="Title Placeholder 1"/>
          <p:cNvSpPr>
            <a:spLocks noGrp="1"/>
          </p:cNvSpPr>
          <p:nvPr>
            <p:ph type="title"/>
          </p:nvPr>
        </p:nvSpPr>
        <p:spPr>
          <a:xfrm>
            <a:off x="3203848" y="44624"/>
            <a:ext cx="5400600" cy="611986"/>
          </a:xfrm>
          <a:prstGeom prst="rect">
            <a:avLst/>
          </a:prstGeom>
        </p:spPr>
        <p:txBody>
          <a:bodyPr vert="horz" lIns="91440" tIns="45720" rIns="91440" bIns="45720" rtlCol="0" anchor="ctr" anchorCtr="0">
            <a:normAutofit/>
          </a:bodyPr>
          <a:lstStyle/>
          <a:p>
            <a:r>
              <a:rPr lang="fr-FR" dirty="0" err="1" smtClean="0"/>
              <a:t>Title</a:t>
            </a:r>
            <a:endParaRPr lang="en-US" dirty="0"/>
          </a:p>
        </p:txBody>
      </p:sp>
      <p:cxnSp>
        <p:nvCxnSpPr>
          <p:cNvPr id="12" name="Connecteur droit 11"/>
          <p:cNvCxnSpPr/>
          <p:nvPr/>
        </p:nvCxnSpPr>
        <p:spPr>
          <a:xfrm>
            <a:off x="251520" y="6381328"/>
            <a:ext cx="8352928" cy="0"/>
          </a:xfrm>
          <a:prstGeom prst="line">
            <a:avLst/>
          </a:prstGeom>
          <a:ln>
            <a:solidFill>
              <a:srgbClr val="067EB0"/>
            </a:solidFill>
          </a:ln>
        </p:spPr>
        <p:style>
          <a:lnRef idx="1">
            <a:schemeClr val="accent1"/>
          </a:lnRef>
          <a:fillRef idx="0">
            <a:schemeClr val="accent1"/>
          </a:fillRef>
          <a:effectRef idx="0">
            <a:schemeClr val="accent1"/>
          </a:effectRef>
          <a:fontRef idx="minor">
            <a:schemeClr val="tx1"/>
          </a:fontRef>
        </p:style>
      </p:cxnSp>
      <p:sp>
        <p:nvSpPr>
          <p:cNvPr id="14" name="ZoneTexte 13"/>
          <p:cNvSpPr txBox="1"/>
          <p:nvPr/>
        </p:nvSpPr>
        <p:spPr>
          <a:xfrm>
            <a:off x="3563888" y="6611779"/>
            <a:ext cx="1696298" cy="246221"/>
          </a:xfrm>
          <a:prstGeom prst="rect">
            <a:avLst/>
          </a:prstGeom>
          <a:noFill/>
        </p:spPr>
        <p:txBody>
          <a:bodyPr wrap="none" rtlCol="0">
            <a:spAutoFit/>
          </a:bodyPr>
          <a:lstStyle/>
          <a:p>
            <a:r>
              <a:rPr lang="en-US" sz="1000" i="1" dirty="0" smtClean="0">
                <a:solidFill>
                  <a:schemeClr val="bg1">
                    <a:lumMod val="50000"/>
                  </a:schemeClr>
                </a:solidFill>
                <a:latin typeface="Calibri" panose="020F0502020204030204" pitchFamily="34" charset="0"/>
              </a:rPr>
              <a:t>© ESA – CCI+ LST </a:t>
            </a:r>
            <a:r>
              <a:rPr lang="en-US" sz="1000" i="1" baseline="0" dirty="0" smtClean="0">
                <a:solidFill>
                  <a:schemeClr val="bg1">
                    <a:lumMod val="50000"/>
                  </a:schemeClr>
                </a:solidFill>
                <a:latin typeface="Calibri" panose="020F0502020204030204" pitchFamily="34" charset="0"/>
              </a:rPr>
              <a:t>Consortium</a:t>
            </a:r>
            <a:endParaRPr lang="en-US" sz="1000" i="1" dirty="0">
              <a:solidFill>
                <a:schemeClr val="bg1">
                  <a:lumMod val="50000"/>
                </a:schemeClr>
              </a:solidFill>
              <a:latin typeface="Calibri" panose="020F0502020204030204" pitchFamily="34" charset="0"/>
            </a:endParaRPr>
          </a:p>
        </p:txBody>
      </p:sp>
      <p:sp>
        <p:nvSpPr>
          <p:cNvPr id="6" name="ZoneTexte 5"/>
          <p:cNvSpPr txBox="1"/>
          <p:nvPr userDrawn="1"/>
        </p:nvSpPr>
        <p:spPr>
          <a:xfrm>
            <a:off x="8748464" y="6669360"/>
            <a:ext cx="237244" cy="169277"/>
          </a:xfrm>
          <a:prstGeom prst="rect">
            <a:avLst/>
          </a:prstGeom>
          <a:noFill/>
        </p:spPr>
        <p:txBody>
          <a:bodyPr wrap="none" lIns="0" tIns="0" rIns="0" bIns="0" rtlCol="0">
            <a:spAutoFit/>
          </a:bodyPr>
          <a:lstStyle/>
          <a:p>
            <a:pPr algn="ctr"/>
            <a:fld id="{2C129BBD-FD7C-4B99-A230-6BE5E473BDAB}" type="slidenum">
              <a:rPr lang="en-US" sz="1100" b="1" smtClean="0">
                <a:solidFill>
                  <a:srgbClr val="041E5D"/>
                </a:solidFill>
                <a:latin typeface="Calibri" panose="020F0502020204030204" pitchFamily="34" charset="0"/>
              </a:rPr>
              <a:pPr algn="ctr"/>
              <a:t>‹#›</a:t>
            </a:fld>
            <a:endParaRPr lang="en-US" b="1" dirty="0">
              <a:solidFill>
                <a:srgbClr val="041E5D"/>
              </a:solidFill>
              <a:latin typeface="Calibri" panose="020F0502020204030204" pitchFamily="34" charset="0"/>
            </a:endParaRPr>
          </a:p>
        </p:txBody>
      </p:sp>
      <p:pic>
        <p:nvPicPr>
          <p:cNvPr id="15" name="Image 14"/>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72" y="-2551"/>
            <a:ext cx="1440000" cy="536333"/>
          </a:xfrm>
          <a:prstGeom prst="rect">
            <a:avLst/>
          </a:prstGeom>
        </p:spPr>
      </p:pic>
      <p:pic>
        <p:nvPicPr>
          <p:cNvPr id="7" name="Picture 6" descr="UReading.jpeg"/>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475656" y="0"/>
            <a:ext cx="1584176" cy="554462"/>
          </a:xfrm>
          <a:prstGeom prst="rect">
            <a:avLst/>
          </a:prstGeom>
        </p:spPr>
      </p:pic>
    </p:spTree>
  </p:cSld>
  <p:clrMap bg1="lt1" tx1="dk1" bg2="lt2" tx2="dk2" accent1="accent1" accent2="accent2" accent3="accent3" accent4="accent4" accent5="accent5" accent6="accent6" hlink="hlink" folHlink="folHlink"/>
  <p:sldLayoutIdLst>
    <p:sldLayoutId id="2147483697" r:id="rId1"/>
    <p:sldLayoutId id="2147483698" r:id="rId2"/>
    <p:sldLayoutId id="2147483700" r:id="rId3"/>
    <p:sldLayoutId id="2147483702" r:id="rId4"/>
    <p:sldLayoutId id="2147483703" r:id="rId5"/>
  </p:sldLayoutIdLst>
  <p:timing>
    <p:tnLst>
      <p:par>
        <p:cTn xmlns:p14="http://schemas.microsoft.com/office/powerpoint/2010/main" id="1" dur="indefinite" restart="never" nodeType="tmRoot"/>
      </p:par>
    </p:tnLst>
  </p:timing>
  <p:txStyles>
    <p:titleStyle>
      <a:lvl1pPr algn="r" defTabSz="914400" rtl="0" eaLnBrk="1" latinLnBrk="0" hangingPunct="1">
        <a:spcBef>
          <a:spcPct val="0"/>
        </a:spcBef>
        <a:buNone/>
        <a:defRPr lang="en-US" sz="2400" b="1" kern="1200" cap="small" spc="-60" baseline="0" dirty="0">
          <a:solidFill>
            <a:srgbClr val="067EB0"/>
          </a:solidFill>
          <a:latin typeface="Calibri" panose="020F0502020204030204" pitchFamily="34" charset="0"/>
          <a:ea typeface="+mj-ea"/>
          <a:cs typeface="+mj-cs"/>
        </a:defRPr>
      </a:lvl1pPr>
    </p:titleStyle>
    <p:bodyStyle>
      <a:lvl1pPr marL="0" indent="0" algn="l" defTabSz="914400" rtl="0" eaLnBrk="1" latinLnBrk="0" hangingPunct="1">
        <a:spcBef>
          <a:spcPts val="1200"/>
        </a:spcBef>
        <a:spcAft>
          <a:spcPts val="600"/>
        </a:spcAft>
        <a:buFont typeface="Arial" pitchFamily="34" charset="0"/>
        <a:buNone/>
        <a:defRPr sz="2200" b="1" kern="1200">
          <a:solidFill>
            <a:srgbClr val="041E5D"/>
          </a:solidFill>
          <a:latin typeface="Calibri" panose="020F0502020204030204" pitchFamily="34" charset="0"/>
          <a:ea typeface="+mn-ea"/>
          <a:cs typeface="+mn-cs"/>
        </a:defRPr>
      </a:lvl1pPr>
      <a:lvl2pPr marL="271463" indent="-182563" algn="l" defTabSz="914400" rtl="0" eaLnBrk="1" latinLnBrk="0" hangingPunct="1">
        <a:spcBef>
          <a:spcPct val="20000"/>
        </a:spcBef>
        <a:buClr>
          <a:srgbClr val="067EB0"/>
        </a:buClr>
        <a:buSzPct val="100000"/>
        <a:buFont typeface="Wingdings" panose="05000000000000000000" pitchFamily="2" charset="2"/>
        <a:buChar char="§"/>
        <a:defRPr sz="2000" kern="1200">
          <a:solidFill>
            <a:srgbClr val="041E5D"/>
          </a:solidFill>
          <a:latin typeface="Calibri" panose="020F0502020204030204" pitchFamily="34" charset="0"/>
          <a:ea typeface="+mn-ea"/>
          <a:cs typeface="+mn-cs"/>
        </a:defRPr>
      </a:lvl2pPr>
      <a:lvl3pPr marL="538163" indent="-228600" algn="l" defTabSz="914400" rtl="0" eaLnBrk="1" latinLnBrk="0" hangingPunct="1">
        <a:spcBef>
          <a:spcPct val="20000"/>
        </a:spcBef>
        <a:buClr>
          <a:srgbClr val="B03806"/>
        </a:buClr>
        <a:buSzPct val="80000"/>
        <a:buFont typeface="Wingdings" panose="05000000000000000000" pitchFamily="2" charset="2"/>
        <a:buChar char="v"/>
        <a:defRPr sz="1800" kern="1200">
          <a:solidFill>
            <a:srgbClr val="041E5D"/>
          </a:solidFill>
          <a:latin typeface="Calibri" panose="020F0502020204030204" pitchFamily="34" charset="0"/>
          <a:ea typeface="+mn-ea"/>
          <a:cs typeface="+mn-cs"/>
        </a:defRPr>
      </a:lvl3pPr>
      <a:lvl4pPr marL="895350" indent="-228600" algn="l" defTabSz="914400" rtl="0" eaLnBrk="1" latinLnBrk="0" hangingPunct="1">
        <a:spcBef>
          <a:spcPct val="20000"/>
        </a:spcBef>
        <a:buClr>
          <a:srgbClr val="067EB0"/>
        </a:buClr>
        <a:buFont typeface="Wingdings" panose="05000000000000000000" pitchFamily="2" charset="2"/>
        <a:buChar char="Ø"/>
        <a:defRPr sz="1800" kern="1200" baseline="0">
          <a:solidFill>
            <a:srgbClr val="041E5D"/>
          </a:solidFill>
          <a:latin typeface="Calibri" panose="020F0502020204030204" pitchFamily="34" charset="0"/>
          <a:ea typeface="+mn-ea"/>
          <a:cs typeface="+mn-cs"/>
        </a:defRPr>
      </a:lvl4pPr>
      <a:lvl5pPr marL="1260475" indent="-228600" algn="l" defTabSz="914400" rtl="0" eaLnBrk="1" latinLnBrk="0" hangingPunct="1">
        <a:spcBef>
          <a:spcPct val="20000"/>
        </a:spcBef>
        <a:buClr>
          <a:srgbClr val="B03806"/>
        </a:buClr>
        <a:buFont typeface="Wingdings" panose="05000000000000000000" pitchFamily="2" charset="2"/>
        <a:buChar char="ü"/>
        <a:defRPr sz="1800" kern="1200" baseline="0">
          <a:solidFill>
            <a:srgbClr val="041E5D"/>
          </a:solidFill>
          <a:latin typeface="Calibri" panose="020F0502020204030204" pitchFamily="34" charset="0"/>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3568" y="1484784"/>
            <a:ext cx="7772400" cy="1656183"/>
          </a:xfrm>
        </p:spPr>
        <p:txBody>
          <a:bodyPr/>
          <a:lstStyle/>
          <a:p>
            <a:r>
              <a:rPr lang="en-US" dirty="0" smtClean="0"/>
              <a:t>Feedback from the Uncertainties Breakout Session</a:t>
            </a:r>
            <a:endParaRPr lang="en-US" dirty="0"/>
          </a:p>
        </p:txBody>
      </p:sp>
      <p:sp>
        <p:nvSpPr>
          <p:cNvPr id="3" name="Sous-titre 2"/>
          <p:cNvSpPr>
            <a:spLocks noGrp="1"/>
          </p:cNvSpPr>
          <p:nvPr>
            <p:ph type="subTitle" idx="1"/>
          </p:nvPr>
        </p:nvSpPr>
        <p:spPr>
          <a:xfrm>
            <a:off x="611560" y="3068960"/>
            <a:ext cx="7787208" cy="1584176"/>
          </a:xfrm>
        </p:spPr>
        <p:txBody>
          <a:bodyPr>
            <a:normAutofit/>
          </a:bodyPr>
          <a:lstStyle/>
          <a:p>
            <a:endParaRPr lang="en-US" sz="1400" baseline="30000" dirty="0"/>
          </a:p>
        </p:txBody>
      </p:sp>
    </p:spTree>
    <p:extLst>
      <p:ext uri="{BB962C8B-B14F-4D97-AF65-F5344CB8AC3E}">
        <p14:creationId xmlns:p14="http://schemas.microsoft.com/office/powerpoint/2010/main" val="180720338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of total uncertainty information</a:t>
            </a:r>
            <a:endParaRPr lang="en-US" dirty="0"/>
          </a:p>
        </p:txBody>
      </p:sp>
      <p:sp>
        <p:nvSpPr>
          <p:cNvPr id="3" name="Content Placeholder 2"/>
          <p:cNvSpPr>
            <a:spLocks noGrp="1"/>
          </p:cNvSpPr>
          <p:nvPr>
            <p:ph idx="1"/>
          </p:nvPr>
        </p:nvSpPr>
        <p:spPr/>
        <p:txBody>
          <a:bodyPr/>
          <a:lstStyle/>
          <a:p>
            <a:r>
              <a:rPr lang="en-US" dirty="0" smtClean="0"/>
              <a:t>Most common application of total uncertainty information across the breakout rooms:</a:t>
            </a:r>
          </a:p>
          <a:p>
            <a:pPr marL="342900" indent="-342900">
              <a:buFont typeface="Arial"/>
              <a:buChar char="•"/>
            </a:pPr>
            <a:r>
              <a:rPr lang="en-US" b="0" dirty="0" smtClean="0"/>
              <a:t>Use of total uncertainty to threshold good quality data</a:t>
            </a:r>
          </a:p>
          <a:p>
            <a:pPr marL="342900" indent="-342900">
              <a:buFont typeface="Arial"/>
              <a:buChar char="•"/>
            </a:pPr>
            <a:r>
              <a:rPr lang="en-US" b="0" dirty="0" smtClean="0"/>
              <a:t>Quality assurance information may be used in a similar way depending on the product (and in some cases uncertainty information may fold into this).</a:t>
            </a:r>
          </a:p>
          <a:p>
            <a:r>
              <a:rPr lang="en-US" dirty="0" smtClean="0"/>
              <a:t>It was noted that often a balance is to be found between using the most certain data and retaining enough data for the study.</a:t>
            </a:r>
          </a:p>
          <a:p>
            <a:r>
              <a:rPr lang="en-US" dirty="0" smtClean="0"/>
              <a:t>Often the threshold chosen either on the total uncertainty or quality flags was a pragmatic one to retain enough data to analyze.</a:t>
            </a:r>
          </a:p>
        </p:txBody>
      </p:sp>
    </p:spTree>
    <p:extLst>
      <p:ext uri="{BB962C8B-B14F-4D97-AF65-F5344CB8AC3E}">
        <p14:creationId xmlns:p14="http://schemas.microsoft.com/office/powerpoint/2010/main" val="283750655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Uncertainty Information and Quality Level</a:t>
            </a:r>
            <a:endParaRPr lang="en-US" dirty="0"/>
          </a:p>
        </p:txBody>
      </p:sp>
      <p:sp>
        <p:nvSpPr>
          <p:cNvPr id="3" name="Content Placeholder 2"/>
          <p:cNvSpPr>
            <a:spLocks noGrp="1"/>
          </p:cNvSpPr>
          <p:nvPr>
            <p:ph idx="1"/>
          </p:nvPr>
        </p:nvSpPr>
        <p:spPr/>
        <p:txBody>
          <a:bodyPr>
            <a:normAutofit lnSpcReduction="10000"/>
          </a:bodyPr>
          <a:lstStyle/>
          <a:p>
            <a:r>
              <a:rPr lang="en-US" dirty="0" smtClean="0"/>
              <a:t>There was some discussion about per-pixel quality levels.</a:t>
            </a:r>
          </a:p>
          <a:p>
            <a:pPr marL="342900" indent="-342900">
              <a:buFont typeface="Arial"/>
              <a:buChar char="•"/>
            </a:pPr>
            <a:r>
              <a:rPr lang="en-US" b="0" dirty="0" smtClean="0"/>
              <a:t>Uncertainties could feed into the definition of per-pixel quality levels.</a:t>
            </a:r>
          </a:p>
          <a:p>
            <a:pPr marL="342900" indent="-342900">
              <a:buFont typeface="Arial"/>
              <a:buChar char="•"/>
            </a:pPr>
            <a:r>
              <a:rPr lang="en-US" b="0" dirty="0" smtClean="0"/>
              <a:t>This is something that is done within the sea surface temperature community and is a part of SST CCI products.</a:t>
            </a:r>
          </a:p>
          <a:p>
            <a:r>
              <a:rPr lang="en-US" dirty="0" smtClean="0"/>
              <a:t>There was some discussion about the way uncertainty and quality level information was provided across different products.</a:t>
            </a:r>
          </a:p>
          <a:p>
            <a:pPr marL="342900" indent="-342900">
              <a:buFont typeface="Arial"/>
              <a:buChar char="•"/>
            </a:pPr>
            <a:r>
              <a:rPr lang="en-US" b="0" dirty="0" smtClean="0"/>
              <a:t>Error and uncertainty are still used inter-changeably between products and this can be confusing.</a:t>
            </a:r>
          </a:p>
          <a:p>
            <a:pPr marL="342900" indent="-342900">
              <a:buFont typeface="Arial"/>
              <a:buChar char="•"/>
            </a:pPr>
            <a:r>
              <a:rPr lang="en-US" b="0" dirty="0" smtClean="0"/>
              <a:t>The term ‘uncertainty’ can be used to mean different things by different data providers.</a:t>
            </a:r>
          </a:p>
          <a:p>
            <a:pPr marL="342900" indent="-342900">
              <a:buFont typeface="Arial"/>
              <a:buChar char="•"/>
            </a:pPr>
            <a:r>
              <a:rPr lang="en-US" b="0" dirty="0" smtClean="0"/>
              <a:t>Could we have a community standard?</a:t>
            </a:r>
          </a:p>
          <a:p>
            <a:endParaRPr lang="en-US" dirty="0"/>
          </a:p>
        </p:txBody>
      </p:sp>
    </p:spTree>
    <p:extLst>
      <p:ext uri="{BB962C8B-B14F-4D97-AF65-F5344CB8AC3E}">
        <p14:creationId xmlns:p14="http://schemas.microsoft.com/office/powerpoint/2010/main" val="53345536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Uncertainty Components</a:t>
            </a:r>
            <a:endParaRPr lang="en-US" dirty="0"/>
          </a:p>
        </p:txBody>
      </p:sp>
      <p:sp>
        <p:nvSpPr>
          <p:cNvPr id="3" name="Content Placeholder 2"/>
          <p:cNvSpPr>
            <a:spLocks noGrp="1"/>
          </p:cNvSpPr>
          <p:nvPr>
            <p:ph idx="1"/>
          </p:nvPr>
        </p:nvSpPr>
        <p:spPr/>
        <p:txBody>
          <a:bodyPr/>
          <a:lstStyle/>
          <a:p>
            <a:r>
              <a:rPr lang="en-US" dirty="0" smtClean="0"/>
              <a:t>The uncertainty component breakdown is being used in:</a:t>
            </a:r>
          </a:p>
          <a:p>
            <a:pPr marL="342900" indent="-342900">
              <a:buFont typeface="Arial"/>
              <a:buChar char="•"/>
            </a:pPr>
            <a:r>
              <a:rPr lang="en-US" b="0" dirty="0" smtClean="0"/>
              <a:t>Data assimilation</a:t>
            </a:r>
          </a:p>
          <a:p>
            <a:pPr marL="342900" indent="-342900">
              <a:buFont typeface="Arial"/>
              <a:buChar char="•"/>
            </a:pPr>
            <a:r>
              <a:rPr lang="en-US" b="0" dirty="0" smtClean="0"/>
              <a:t>Data up-scaling</a:t>
            </a:r>
            <a:endParaRPr lang="en-US" b="0" dirty="0"/>
          </a:p>
          <a:p>
            <a:r>
              <a:rPr lang="en-US" dirty="0" smtClean="0"/>
              <a:t>The usefulness of the uncertainty breakdown is dependent on the application of the data.</a:t>
            </a:r>
          </a:p>
          <a:p>
            <a:endParaRPr lang="en-US" dirty="0"/>
          </a:p>
          <a:p>
            <a:r>
              <a:rPr lang="en-US" dirty="0" smtClean="0"/>
              <a:t>Quite a few people in the discussion groups are not yet using the LST data products provided with uncertainties but are keen to use them in the future, and to understand how to use the uncertainty information.</a:t>
            </a:r>
            <a:endParaRPr lang="en-US" dirty="0"/>
          </a:p>
        </p:txBody>
      </p:sp>
    </p:spTree>
    <p:extLst>
      <p:ext uri="{BB962C8B-B14F-4D97-AF65-F5344CB8AC3E}">
        <p14:creationId xmlns:p14="http://schemas.microsoft.com/office/powerpoint/2010/main" val="140541123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a:t>
            </a:r>
            <a:endParaRPr lang="en-US" dirty="0"/>
          </a:p>
        </p:txBody>
      </p:sp>
      <p:sp>
        <p:nvSpPr>
          <p:cNvPr id="3" name="Content Placeholder 2"/>
          <p:cNvSpPr>
            <a:spLocks noGrp="1"/>
          </p:cNvSpPr>
          <p:nvPr>
            <p:ph idx="1"/>
          </p:nvPr>
        </p:nvSpPr>
        <p:spPr/>
        <p:txBody>
          <a:bodyPr/>
          <a:lstStyle/>
          <a:p>
            <a:r>
              <a:rPr lang="en-US" dirty="0" smtClean="0"/>
              <a:t>Many of the groups highlighted that providing examples of how to use the uncertainties would be really helpful:</a:t>
            </a:r>
          </a:p>
          <a:p>
            <a:pPr marL="342900" indent="-342900">
              <a:buFont typeface="Arial"/>
              <a:buChar char="•"/>
            </a:pPr>
            <a:r>
              <a:rPr lang="en-US" b="0" dirty="0" smtClean="0"/>
              <a:t>Not understanding how to use the uncertainties for your application can be a barrier to using them.</a:t>
            </a:r>
          </a:p>
          <a:p>
            <a:pPr marL="342900" indent="-342900">
              <a:buFont typeface="Arial"/>
              <a:buChar char="•"/>
            </a:pPr>
            <a:r>
              <a:rPr lang="en-US" b="0" dirty="0" smtClean="0"/>
              <a:t>The subject of uncertainties can be viewed by users as very complicated and a clear presentation of how to use uncertainties can make them more accessible.</a:t>
            </a:r>
          </a:p>
          <a:p>
            <a:pPr marL="342900" indent="-342900">
              <a:buFont typeface="Arial"/>
              <a:buChar char="•"/>
            </a:pPr>
            <a:r>
              <a:rPr lang="en-US" b="0" dirty="0" smtClean="0"/>
              <a:t>The subject of re-scaling the data for different applications has been raised several times, particularly to coarser resolution products.  Users want to propagate uncertainties and would like reassurance that they are doing this in the correct way.</a:t>
            </a:r>
            <a:endParaRPr lang="en-US" b="0" dirty="0"/>
          </a:p>
        </p:txBody>
      </p:sp>
    </p:spTree>
    <p:extLst>
      <p:ext uri="{BB962C8B-B14F-4D97-AF65-F5344CB8AC3E}">
        <p14:creationId xmlns:p14="http://schemas.microsoft.com/office/powerpoint/2010/main" val="161861410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Uncertainties that are difficult to quantify</a:t>
            </a:r>
            <a:endParaRPr lang="en-US" dirty="0"/>
          </a:p>
        </p:txBody>
      </p:sp>
      <p:pic>
        <p:nvPicPr>
          <p:cNvPr id="4" name="Content Placeholder 3"/>
          <p:cNvPicPr>
            <a:picLocks noGrp="1" noChangeAspect="1"/>
          </p:cNvPicPr>
          <p:nvPr>
            <p:ph idx="1"/>
          </p:nvPr>
        </p:nvPicPr>
        <p:blipFill rotWithShape="1">
          <a:blip r:embed="rId2"/>
          <a:srcRect t="2065" b="222"/>
          <a:stretch/>
        </p:blipFill>
        <p:spPr>
          <a:xfrm>
            <a:off x="1115616" y="4077072"/>
            <a:ext cx="6982916" cy="2160240"/>
          </a:xfrm>
        </p:spPr>
      </p:pic>
      <p:sp>
        <p:nvSpPr>
          <p:cNvPr id="5" name="Content Placeholder 2"/>
          <p:cNvSpPr txBox="1">
            <a:spLocks/>
          </p:cNvSpPr>
          <p:nvPr/>
        </p:nvSpPr>
        <p:spPr>
          <a:xfrm>
            <a:off x="251520" y="908720"/>
            <a:ext cx="8352928" cy="5217443"/>
          </a:xfrm>
          <a:prstGeom prst="rect">
            <a:avLst/>
          </a:prstGeom>
        </p:spPr>
        <p:txBody>
          <a:bodyPr vert="horz" lIns="91440" tIns="45720" rIns="91440" bIns="45720" rtlCol="0">
            <a:normAutofit/>
          </a:bodyPr>
          <a:lstStyle>
            <a:lvl1pPr marL="0" indent="0" algn="l" defTabSz="914400" rtl="0" eaLnBrk="1" latinLnBrk="0" hangingPunct="1">
              <a:spcBef>
                <a:spcPts val="1200"/>
              </a:spcBef>
              <a:spcAft>
                <a:spcPts val="600"/>
              </a:spcAft>
              <a:buFont typeface="Arial" pitchFamily="34" charset="0"/>
              <a:buNone/>
              <a:defRPr sz="2200" b="1" kern="1200">
                <a:solidFill>
                  <a:srgbClr val="041E5D"/>
                </a:solidFill>
                <a:latin typeface="Calibri" panose="020F0502020204030204" pitchFamily="34" charset="0"/>
                <a:ea typeface="+mn-ea"/>
                <a:cs typeface="+mn-cs"/>
              </a:defRPr>
            </a:lvl1pPr>
            <a:lvl2pPr marL="271463" indent="-182563" algn="l" defTabSz="914400" rtl="0" eaLnBrk="1" latinLnBrk="0" hangingPunct="1">
              <a:spcBef>
                <a:spcPct val="20000"/>
              </a:spcBef>
              <a:buClr>
                <a:srgbClr val="067EB0"/>
              </a:buClr>
              <a:buSzPct val="100000"/>
              <a:buFont typeface="Wingdings" panose="05000000000000000000" pitchFamily="2" charset="2"/>
              <a:buChar char="§"/>
              <a:defRPr sz="2000" kern="1200">
                <a:solidFill>
                  <a:srgbClr val="041E5D"/>
                </a:solidFill>
                <a:latin typeface="Calibri" panose="020F0502020204030204" pitchFamily="34" charset="0"/>
                <a:ea typeface="+mn-ea"/>
                <a:cs typeface="+mn-cs"/>
              </a:defRPr>
            </a:lvl2pPr>
            <a:lvl3pPr marL="538163" indent="-228600" algn="l" defTabSz="914400" rtl="0" eaLnBrk="1" latinLnBrk="0" hangingPunct="1">
              <a:spcBef>
                <a:spcPct val="20000"/>
              </a:spcBef>
              <a:buClr>
                <a:srgbClr val="B03806"/>
              </a:buClr>
              <a:buSzPct val="80000"/>
              <a:buFont typeface="Wingdings" panose="05000000000000000000" pitchFamily="2" charset="2"/>
              <a:buChar char="v"/>
              <a:defRPr sz="1800" kern="1200">
                <a:solidFill>
                  <a:srgbClr val="041E5D"/>
                </a:solidFill>
                <a:latin typeface="Calibri" panose="020F0502020204030204" pitchFamily="34" charset="0"/>
                <a:ea typeface="+mn-ea"/>
                <a:cs typeface="+mn-cs"/>
              </a:defRPr>
            </a:lvl3pPr>
            <a:lvl4pPr marL="895350" indent="-228600" algn="l" defTabSz="914400" rtl="0" eaLnBrk="1" latinLnBrk="0" hangingPunct="1">
              <a:spcBef>
                <a:spcPct val="20000"/>
              </a:spcBef>
              <a:buClr>
                <a:srgbClr val="067EB0"/>
              </a:buClr>
              <a:buFont typeface="Wingdings" panose="05000000000000000000" pitchFamily="2" charset="2"/>
              <a:buChar char="Ø"/>
              <a:defRPr sz="1800" kern="1200" baseline="0">
                <a:solidFill>
                  <a:srgbClr val="041E5D"/>
                </a:solidFill>
                <a:latin typeface="Calibri" panose="020F0502020204030204" pitchFamily="34" charset="0"/>
                <a:ea typeface="+mn-ea"/>
                <a:cs typeface="+mn-cs"/>
              </a:defRPr>
            </a:lvl4pPr>
            <a:lvl5pPr marL="1260475" indent="-228600" algn="l" defTabSz="914400" rtl="0" eaLnBrk="1" latinLnBrk="0" hangingPunct="1">
              <a:spcBef>
                <a:spcPct val="20000"/>
              </a:spcBef>
              <a:buClr>
                <a:srgbClr val="B03806"/>
              </a:buClr>
              <a:buFont typeface="Wingdings" panose="05000000000000000000" pitchFamily="2" charset="2"/>
              <a:buChar char="ü"/>
              <a:defRPr sz="1800" kern="1200" baseline="0">
                <a:solidFill>
                  <a:srgbClr val="041E5D"/>
                </a:solidFill>
                <a:latin typeface="Calibri" panose="020F0502020204030204" pitchFamily="34" charset="0"/>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dirty="0" smtClean="0"/>
              <a:t>Uncertainties that are more difficult to quantify were discussed in one breakout room.</a:t>
            </a:r>
          </a:p>
          <a:p>
            <a:pPr marL="342900" indent="-342900">
              <a:buFont typeface="Arial"/>
              <a:buChar char="•"/>
            </a:pPr>
            <a:r>
              <a:rPr lang="en-US" b="0" dirty="0" smtClean="0"/>
              <a:t>Sometimes further screening for cloud is required before data are used</a:t>
            </a:r>
          </a:p>
          <a:p>
            <a:pPr marL="342900" indent="-342900">
              <a:buFont typeface="Arial"/>
              <a:buChar char="•"/>
            </a:pPr>
            <a:r>
              <a:rPr lang="en-US" b="0" dirty="0" smtClean="0"/>
              <a:t>Could ensembles help us to understand some of the more difficult to quantify error sources </a:t>
            </a:r>
            <a:r>
              <a:rPr lang="en-US" b="0" dirty="0" err="1" smtClean="0"/>
              <a:t>eg</a:t>
            </a:r>
            <a:r>
              <a:rPr lang="en-US" b="0" dirty="0" smtClean="0"/>
              <a:t>. cloud detection, or ERA-5 ensemble for ERA-5 uncertainties?</a:t>
            </a:r>
            <a:endParaRPr lang="en-US" b="0" dirty="0"/>
          </a:p>
        </p:txBody>
      </p:sp>
    </p:spTree>
    <p:extLst>
      <p:ext uri="{BB962C8B-B14F-4D97-AF65-F5344CB8AC3E}">
        <p14:creationId xmlns:p14="http://schemas.microsoft.com/office/powerpoint/2010/main" val="357032911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Understanding Uncertainties</a:t>
            </a:r>
            <a:endParaRPr lang="en-US" dirty="0"/>
          </a:p>
        </p:txBody>
      </p:sp>
      <p:sp>
        <p:nvSpPr>
          <p:cNvPr id="3" name="Content Placeholder 2"/>
          <p:cNvSpPr>
            <a:spLocks noGrp="1"/>
          </p:cNvSpPr>
          <p:nvPr>
            <p:ph idx="1"/>
          </p:nvPr>
        </p:nvSpPr>
        <p:spPr/>
        <p:txBody>
          <a:bodyPr>
            <a:normAutofit/>
          </a:bodyPr>
          <a:lstStyle/>
          <a:p>
            <a:r>
              <a:rPr lang="en-US" dirty="0" smtClean="0"/>
              <a:t>The overall feeling was that users are still learning how to use uncertainties and how this information is helpful in their application.</a:t>
            </a:r>
          </a:p>
          <a:p>
            <a:r>
              <a:rPr lang="en-US" dirty="0" smtClean="0"/>
              <a:t>The level of uncertainty information required is application specific </a:t>
            </a:r>
            <a:r>
              <a:rPr lang="mr-IN" dirty="0" smtClean="0"/>
              <a:t>–</a:t>
            </a:r>
            <a:r>
              <a:rPr lang="en-US" dirty="0" smtClean="0"/>
              <a:t> the breakdown of components may only become necessary if you want to derive new products (although some users are interested in the components in and of themselves).</a:t>
            </a:r>
          </a:p>
          <a:p>
            <a:r>
              <a:rPr lang="en-US" dirty="0"/>
              <a:t>Communication for the reason for providing the uncertainty breakdown is necessary so that users know when/how to use these data.</a:t>
            </a:r>
          </a:p>
          <a:p>
            <a:r>
              <a:rPr lang="en-US" dirty="0" smtClean="0"/>
              <a:t>Uncertainties can feel like a very difficult topic to get into </a:t>
            </a:r>
            <a:r>
              <a:rPr lang="mr-IN" dirty="0" smtClean="0"/>
              <a:t>–</a:t>
            </a:r>
            <a:r>
              <a:rPr lang="en-US" dirty="0" smtClean="0"/>
              <a:t> very detailed and mathematical, but clear presentation goes a long way to making them feel more accessible.</a:t>
            </a:r>
          </a:p>
          <a:p>
            <a:endParaRPr lang="en-US" dirty="0"/>
          </a:p>
        </p:txBody>
      </p:sp>
    </p:spTree>
    <p:extLst>
      <p:ext uri="{BB962C8B-B14F-4D97-AF65-F5344CB8AC3E}">
        <p14:creationId xmlns:p14="http://schemas.microsoft.com/office/powerpoint/2010/main" val="427280487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Data Possibilities</a:t>
            </a:r>
            <a:endParaRPr lang="en-US" dirty="0"/>
          </a:p>
        </p:txBody>
      </p:sp>
      <p:sp>
        <p:nvSpPr>
          <p:cNvPr id="3" name="Content Placeholder 2"/>
          <p:cNvSpPr>
            <a:spLocks noGrp="1"/>
          </p:cNvSpPr>
          <p:nvPr>
            <p:ph idx="1"/>
          </p:nvPr>
        </p:nvSpPr>
        <p:spPr/>
        <p:txBody>
          <a:bodyPr/>
          <a:lstStyle/>
          <a:p>
            <a:r>
              <a:rPr lang="en-US" dirty="0"/>
              <a:t>T</a:t>
            </a:r>
            <a:r>
              <a:rPr lang="en-US" dirty="0" smtClean="0"/>
              <a:t>he suggestion of creating a high-level L4 combined product has been raised in a number of discussion threads:</a:t>
            </a:r>
          </a:p>
          <a:p>
            <a:pPr marL="342900" indent="-342900">
              <a:buFont typeface="Arial"/>
              <a:buChar char="•"/>
            </a:pPr>
            <a:r>
              <a:rPr lang="en-US" b="0" dirty="0" smtClean="0"/>
              <a:t>Users say that this would still be helpful even if the total uncertainty were larger than for single sensor data records.</a:t>
            </a:r>
          </a:p>
          <a:p>
            <a:r>
              <a:rPr lang="en-US" dirty="0" smtClean="0"/>
              <a:t>Further breakdown of uncertainty components (into individual components, rather than components grouped by correlation length scale) could be interesting.</a:t>
            </a:r>
          </a:p>
          <a:p>
            <a:r>
              <a:rPr lang="en-US" dirty="0" smtClean="0"/>
              <a:t>There was also some discussion about the appropriate thresholds on the uncertainty at which to filter data.  The conclusion was that this was probably application specific, but 2 K might provide a good starting point.</a:t>
            </a:r>
            <a:endParaRPr lang="en-US" dirty="0"/>
          </a:p>
        </p:txBody>
      </p:sp>
    </p:spTree>
    <p:extLst>
      <p:ext uri="{BB962C8B-B14F-4D97-AF65-F5344CB8AC3E}">
        <p14:creationId xmlns:p14="http://schemas.microsoft.com/office/powerpoint/2010/main" val="60821717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Documentation</a:t>
            </a:r>
            <a:endParaRPr lang="en-US" dirty="0"/>
          </a:p>
        </p:txBody>
      </p:sp>
      <p:sp>
        <p:nvSpPr>
          <p:cNvPr id="3" name="Content Placeholder 2"/>
          <p:cNvSpPr>
            <a:spLocks noGrp="1"/>
          </p:cNvSpPr>
          <p:nvPr>
            <p:ph idx="1"/>
          </p:nvPr>
        </p:nvSpPr>
        <p:spPr/>
        <p:txBody>
          <a:bodyPr>
            <a:normAutofit lnSpcReduction="10000"/>
          </a:bodyPr>
          <a:lstStyle/>
          <a:p>
            <a:r>
              <a:rPr lang="en-US" dirty="0" smtClean="0"/>
              <a:t>There was a consensus across all groups that documentation on how to use uncertainty information was very important.</a:t>
            </a:r>
          </a:p>
          <a:p>
            <a:pPr marL="342900" indent="-342900">
              <a:buFont typeface="Arial"/>
              <a:buChar char="•"/>
            </a:pPr>
            <a:r>
              <a:rPr lang="en-US" b="0" dirty="0" smtClean="0"/>
              <a:t>Clear examples were requested</a:t>
            </a:r>
          </a:p>
          <a:p>
            <a:pPr marL="342900" indent="-342900">
              <a:buFont typeface="Arial"/>
              <a:buChar char="•"/>
            </a:pPr>
            <a:r>
              <a:rPr lang="en-US" b="0" dirty="0" smtClean="0"/>
              <a:t>Guidance on how to use the uncertainties in different applications</a:t>
            </a:r>
          </a:p>
          <a:p>
            <a:pPr marL="342900" indent="-342900">
              <a:buFont typeface="Arial"/>
              <a:buChar char="•"/>
            </a:pPr>
            <a:r>
              <a:rPr lang="en-US" b="0" dirty="0" smtClean="0"/>
              <a:t>Obvious signposting of where the documents can be found is essential</a:t>
            </a:r>
          </a:p>
          <a:p>
            <a:endParaRPr lang="en-US" b="0" dirty="0" smtClean="0"/>
          </a:p>
          <a:p>
            <a:r>
              <a:rPr lang="en-US" dirty="0" smtClean="0"/>
              <a:t>There is a general feeling that the existing documentation is not complete enough (or it may not be obvious where some of the examples are).  </a:t>
            </a:r>
          </a:p>
          <a:p>
            <a:r>
              <a:rPr lang="en-US" dirty="0" smtClean="0"/>
              <a:t>A clear set of examples in the Product User Guide or an example ‘Cookbook’ would be much appreciated by users.</a:t>
            </a:r>
          </a:p>
          <a:p>
            <a:pPr marL="342900" indent="-342900">
              <a:buFont typeface="Arial"/>
              <a:buChar char="•"/>
            </a:pPr>
            <a:endParaRPr lang="en-US" b="0" dirty="0"/>
          </a:p>
        </p:txBody>
      </p:sp>
    </p:spTree>
    <p:extLst>
      <p:ext uri="{BB962C8B-B14F-4D97-AF65-F5344CB8AC3E}">
        <p14:creationId xmlns:p14="http://schemas.microsoft.com/office/powerpoint/2010/main" val="834196948"/>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lobTemp_slides_template">
  <a:themeElements>
    <a:clrScheme name="Essentie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e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e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9618</TotalTime>
  <Words>779</Words>
  <Application>Microsoft Macintosh PowerPoint</Application>
  <PresentationFormat>On-screen Show (4:3)</PresentationFormat>
  <Paragraphs>49</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GlobTemp_slides_template</vt:lpstr>
      <vt:lpstr>Feedback from the Uncertainties Breakout Session</vt:lpstr>
      <vt:lpstr>Use of total uncertainty information</vt:lpstr>
      <vt:lpstr>Uncertainty Information and Quality Level</vt:lpstr>
      <vt:lpstr>Using Uncertainty Components</vt:lpstr>
      <vt:lpstr>Examples</vt:lpstr>
      <vt:lpstr>Uncertainties that are difficult to quantify</vt:lpstr>
      <vt:lpstr>Understanding Uncertainties</vt:lpstr>
      <vt:lpstr>Other Data Possibilities</vt:lpstr>
      <vt:lpstr>Documentation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Jerome Bruniquel</dc:creator>
  <cp:lastModifiedBy>Claire Bulgin</cp:lastModifiedBy>
  <cp:revision>64</cp:revision>
  <dcterms:created xsi:type="dcterms:W3CDTF">2013-11-06T14:28:03Z</dcterms:created>
  <dcterms:modified xsi:type="dcterms:W3CDTF">2020-06-26T08:14:46Z</dcterms:modified>
</cp:coreProperties>
</file>