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4"/>
  </p:notesMasterIdLst>
  <p:sldIdLst>
    <p:sldId id="256" r:id="rId6"/>
    <p:sldId id="266" r:id="rId7"/>
    <p:sldId id="283" r:id="rId8"/>
    <p:sldId id="269" r:id="rId9"/>
    <p:sldId id="267" r:id="rId10"/>
    <p:sldId id="285" r:id="rId11"/>
    <p:sldId id="271" r:id="rId12"/>
    <p:sldId id="276" r:id="rId13"/>
    <p:sldId id="291" r:id="rId14"/>
    <p:sldId id="292" r:id="rId15"/>
    <p:sldId id="293" r:id="rId16"/>
    <p:sldId id="338" r:id="rId17"/>
    <p:sldId id="287" r:id="rId18"/>
    <p:sldId id="294" r:id="rId19"/>
    <p:sldId id="334" r:id="rId20"/>
    <p:sldId id="335" r:id="rId21"/>
    <p:sldId id="336" r:id="rId22"/>
    <p:sldId id="262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 Hoolst Roel" initials="VHR" lastIdx="2" clrIdx="0">
    <p:extLst>
      <p:ext uri="{19B8F6BF-5375-455C-9EA6-DF929625EA0E}">
        <p15:presenceInfo xmlns:p15="http://schemas.microsoft.com/office/powerpoint/2012/main" userId="S-1-5-21-2021602963-1606898301-50533070-281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F20"/>
    <a:srgbClr val="67A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50" autoAdjust="0"/>
    <p:restoredTop sz="88792" autoAdjust="0"/>
  </p:normalViewPr>
  <p:slideViewPr>
    <p:cSldViewPr>
      <p:cViewPr>
        <p:scale>
          <a:sx n="100" d="100"/>
          <a:sy n="100" d="100"/>
        </p:scale>
        <p:origin x="1114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ADBEA-69E2-41ED-AD77-E5A68339761D}" type="datetimeFigureOut">
              <a:rPr lang="en-BE" smtClean="0"/>
              <a:t>24/06/2020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4BDEE-7B97-462C-8E9B-5B4089B6668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6897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4BDEE-7B97-462C-8E9B-5B4089B66688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6018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55625"/>
            <a:ext cx="21637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99592" y="3165816"/>
            <a:ext cx="7349626" cy="1512169"/>
          </a:xfrm>
        </p:spPr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90000"/>
                  <a:lumOff val="10000"/>
                </a:schemeClr>
              </a:buClr>
              <a:buSzTx/>
              <a:buFont typeface="Arial" panose="020B0604020202020204" pitchFamily="34" charset="0"/>
              <a:buNone/>
              <a:tabLst/>
              <a:defRPr sz="5000" b="0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457200" indent="0">
              <a:buClr>
                <a:schemeClr val="tx1">
                  <a:lumMod val="90000"/>
                  <a:lumOff val="10000"/>
                </a:schemeClr>
              </a:buClr>
              <a:buFont typeface="Arial" panose="020B0604020202020204" pitchFamily="34" charset="0"/>
              <a:buNone/>
              <a:defRPr sz="1800">
                <a:solidFill>
                  <a:srgbClr val="4C4C4C"/>
                </a:solidFill>
                <a:latin typeface="Century Gothic" panose="020B0502020202020204" pitchFamily="34" charset="0"/>
              </a:defRPr>
            </a:lvl2pPr>
            <a:lvl3pPr marL="1143000" indent="-228600">
              <a:buClr>
                <a:schemeClr val="tx1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4C4C4C"/>
                </a:solidFill>
                <a:latin typeface="Century Gothic" panose="020B0502020202020204" pitchFamily="34" charset="0"/>
              </a:defRPr>
            </a:lvl3pPr>
            <a:lvl4pPr marL="1600200" indent="-228600">
              <a:buClr>
                <a:schemeClr val="tx1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sz="1400" i="1">
                <a:solidFill>
                  <a:srgbClr val="4C4C4C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4C4C4C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3499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261">
            <a:off x="-627063" y="2332038"/>
            <a:ext cx="4037013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067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Placeholde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r="5787"/>
          <a:stretch>
            <a:fillRect/>
          </a:stretch>
        </p:blipFill>
        <p:spPr bwMode="auto">
          <a:xfrm>
            <a:off x="-684584" y="647516"/>
            <a:ext cx="4248472" cy="480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09132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955675"/>
            <a:ext cx="3917578" cy="39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9647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48188" cy="51435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03290" y="1491630"/>
            <a:ext cx="3917182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2381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e.the.bigger.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700" y="-55563"/>
            <a:ext cx="1103313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nl-BE" altLang="nl-BE" sz="1700" b="1">
                <a:solidFill>
                  <a:schemeClr val="bg1"/>
                </a:solidFill>
                <a:latin typeface="Century Gothic" pitchFamily="34" charset="0"/>
              </a:rPr>
              <a:t>SEE </a:t>
            </a:r>
            <a:br>
              <a:rPr lang="nl-BE" altLang="nl-BE" sz="1700" b="1">
                <a:solidFill>
                  <a:schemeClr val="bg1"/>
                </a:solidFill>
                <a:latin typeface="Century Gothic" pitchFamily="34" charset="0"/>
              </a:rPr>
            </a:br>
            <a:r>
              <a:rPr lang="nl-BE" altLang="nl-BE" sz="1700" b="1">
                <a:solidFill>
                  <a:schemeClr val="bg1"/>
                </a:solidFill>
                <a:latin typeface="Century Gothic" pitchFamily="34" charset="0"/>
              </a:rPr>
              <a:t>THE</a:t>
            </a:r>
          </a:p>
          <a:p>
            <a:pPr>
              <a:defRPr/>
            </a:pPr>
            <a:r>
              <a:rPr lang="nl-BE" altLang="nl-BE" sz="1700" b="1">
                <a:solidFill>
                  <a:schemeClr val="bg1"/>
                </a:solidFill>
                <a:latin typeface="Century Gothic" pitchFamily="34" charset="0"/>
              </a:rPr>
              <a:t>BIGGER</a:t>
            </a:r>
          </a:p>
          <a:p>
            <a:pPr>
              <a:defRPr/>
            </a:pPr>
            <a:r>
              <a:rPr lang="nl-BE" altLang="nl-BE" sz="1700" b="1">
                <a:solidFill>
                  <a:schemeClr val="bg1"/>
                </a:solidFill>
                <a:latin typeface="Century Gothic" pitchFamily="34" charset="0"/>
              </a:rPr>
              <a:t>PICTURE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0273865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03188"/>
            <a:ext cx="88741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+mn-lt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+mn-lt"/>
              </a:defRPr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153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03188"/>
            <a:ext cx="88741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03350" y="1549400"/>
            <a:ext cx="3312666" cy="284163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03648" y="1923678"/>
            <a:ext cx="5981474" cy="2304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+mn-lt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+mn-lt"/>
              </a:defRPr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403648" y="1549845"/>
            <a:ext cx="3312368" cy="28403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700">
                <a:solidFill>
                  <a:schemeClr val="bg1"/>
                </a:solidFill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+mn-lt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+mn-lt"/>
              </a:defRPr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95235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3350" y="1549400"/>
            <a:ext cx="3312666" cy="2841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03188"/>
            <a:ext cx="88741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03648" y="1923678"/>
            <a:ext cx="5981474" cy="2304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+mn-lt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+mn-lt"/>
              </a:defRPr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403648" y="1549845"/>
            <a:ext cx="3312368" cy="28403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700">
                <a:solidFill>
                  <a:schemeClr val="bg1"/>
                </a:solidFill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+mn-lt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+mn-lt"/>
              </a:defRPr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44072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el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3188"/>
            <a:ext cx="8636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6430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to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28588"/>
            <a:ext cx="8636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316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1" b="5898"/>
          <a:stretch/>
        </p:blipFill>
        <p:spPr>
          <a:xfrm>
            <a:off x="-252536" y="1333032"/>
            <a:ext cx="8608948" cy="298846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419872" y="2048758"/>
            <a:ext cx="5832648" cy="1728192"/>
          </a:xfrm>
          <a:prstGeom prst="rect">
            <a:avLst/>
          </a:prstGeom>
          <a:solidFill>
            <a:srgbClr val="67AF3E"/>
          </a:solidFill>
          <a:ln>
            <a:solidFill>
              <a:srgbClr val="67AF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63" y="627534"/>
            <a:ext cx="1803241" cy="60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563888" y="2211710"/>
            <a:ext cx="5400600" cy="1086013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3000" b="1">
                <a:solidFill>
                  <a:schemeClr val="bg1"/>
                </a:solidFill>
                <a:latin typeface="Proxima Nova Lt" pitchFamily="50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707904" y="3291830"/>
            <a:ext cx="432048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63888" y="3327834"/>
            <a:ext cx="4752528" cy="396044"/>
          </a:xfrm>
        </p:spPr>
        <p:txBody>
          <a:bodyPr anchor="t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2000" b="0">
                <a:solidFill>
                  <a:schemeClr val="bg1"/>
                </a:solidFill>
                <a:latin typeface="Proxima Nova Lt" pitchFamily="50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03884" y="4443958"/>
            <a:ext cx="4752528" cy="396044"/>
          </a:xfrm>
        </p:spPr>
        <p:txBody>
          <a:bodyPr anchor="t">
            <a:noAutofit/>
          </a:bodyPr>
          <a:lstStyle>
            <a:lvl1pPr marL="0" indent="0" algn="r">
              <a:buClr>
                <a:srgbClr val="67AF3E"/>
              </a:buClr>
              <a:buFont typeface="+mj-lt"/>
              <a:buNone/>
              <a:defRPr sz="1400" b="1" i="0" baseline="0">
                <a:solidFill>
                  <a:srgbClr val="67AF3E"/>
                </a:solidFill>
                <a:latin typeface="Proxima Nova Lt" pitchFamily="50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ADD EVENT / MEETING</a:t>
            </a:r>
          </a:p>
        </p:txBody>
      </p:sp>
    </p:spTree>
    <p:extLst>
      <p:ext uri="{BB962C8B-B14F-4D97-AF65-F5344CB8AC3E}">
        <p14:creationId xmlns:p14="http://schemas.microsoft.com/office/powerpoint/2010/main" val="120582689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Proces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8588"/>
            <a:ext cx="8159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8332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00" y="174885"/>
            <a:ext cx="815975" cy="7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328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Processing.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091" y="174885"/>
            <a:ext cx="721792" cy="7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0903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.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091" y="174885"/>
            <a:ext cx="721792" cy="7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0903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57163"/>
            <a:ext cx="9207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451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49213"/>
            <a:ext cx="97155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5062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_AG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843161"/>
            <a:ext cx="4579366" cy="45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298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itle_VEGE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3510" y="656158"/>
            <a:ext cx="5011414" cy="50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245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le_W&amp;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771550"/>
            <a:ext cx="4795390" cy="47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444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btitle_IN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246460"/>
            <a:ext cx="3845570" cy="38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281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22" b="6426"/>
          <a:stretch/>
        </p:blipFill>
        <p:spPr>
          <a:xfrm>
            <a:off x="1832655" y="1715233"/>
            <a:ext cx="7347857" cy="244069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71600" y="2071484"/>
            <a:ext cx="2664296" cy="1728192"/>
          </a:xfrm>
          <a:prstGeom prst="rect">
            <a:avLst/>
          </a:prstGeom>
          <a:solidFill>
            <a:srgbClr val="67AF3E"/>
          </a:solidFill>
          <a:ln>
            <a:solidFill>
              <a:srgbClr val="67AF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55" y="891558"/>
            <a:ext cx="1803241" cy="60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79612" y="2287508"/>
            <a:ext cx="2448272" cy="1296144"/>
          </a:xfrm>
        </p:spPr>
        <p:txBody>
          <a:bodyPr anchor="ctr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1800" b="0">
                <a:solidFill>
                  <a:schemeClr val="bg1"/>
                </a:solidFill>
                <a:latin typeface="Proxima Nova Lt" pitchFamily="50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REMOTE SENSING,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 KEY ENABLER FOR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CIRCULAR ECONOMY</a:t>
            </a:r>
          </a:p>
        </p:txBody>
      </p:sp>
    </p:spTree>
    <p:extLst>
      <p:ext uri="{BB962C8B-B14F-4D97-AF65-F5344CB8AC3E}">
        <p14:creationId xmlns:p14="http://schemas.microsoft.com/office/powerpoint/2010/main" val="301248580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ubtitle_IN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771550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845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13" y="50006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1539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&amp;Co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286" y="50006"/>
            <a:ext cx="703404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808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286" y="184185"/>
            <a:ext cx="703404" cy="70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7850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ge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09" y="47203"/>
            <a:ext cx="977156" cy="97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7850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m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24" y="50006"/>
            <a:ext cx="81912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989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0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763" y="-4763"/>
            <a:ext cx="1079501" cy="1081088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24" y="126217"/>
            <a:ext cx="819128" cy="81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115616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Proxima Nova Rg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Proxima Nova Rg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Proxima Nova Rg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Proxima Nova Rg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9370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</p:spTree>
    <p:extLst>
      <p:ext uri="{BB962C8B-B14F-4D97-AF65-F5344CB8AC3E}">
        <p14:creationId xmlns:p14="http://schemas.microsoft.com/office/powerpoint/2010/main" val="32804505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2">
    <p:bg>
      <p:bgPr>
        <a:solidFill>
          <a:srgbClr val="67A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35813" y="4759325"/>
            <a:ext cx="1900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200">
                <a:solidFill>
                  <a:schemeClr val="bg2"/>
                </a:solidFill>
                <a:latin typeface="Century Gothic" pitchFamily="34" charset="0"/>
              </a:rPr>
              <a:t>remotesensing.vito.be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7624" y="1347614"/>
            <a:ext cx="6787662" cy="2159140"/>
          </a:xfrm>
          <a:ln w="38100">
            <a:solidFill>
              <a:schemeClr val="tx1"/>
            </a:solidFill>
          </a:ln>
        </p:spPr>
        <p:txBody>
          <a:bodyPr/>
          <a:lstStyle>
            <a:lvl1pPr algn="ctr">
              <a:defRPr b="0" cap="all" baseline="0">
                <a:solidFill>
                  <a:schemeClr val="bg1"/>
                </a:solidFill>
                <a:latin typeface="Proxima Nova Rg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140941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.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/>
          <a:stretch/>
        </p:blipFill>
        <p:spPr>
          <a:xfrm>
            <a:off x="-41553" y="1821938"/>
            <a:ext cx="9266159" cy="386101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27330" y="1131590"/>
            <a:ext cx="3528392" cy="1803533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/>
          <p:cNvSpPr txBox="1"/>
          <p:nvPr userDrawn="1"/>
        </p:nvSpPr>
        <p:spPr>
          <a:xfrm>
            <a:off x="3275856" y="1563638"/>
            <a:ext cx="2520280" cy="584775"/>
          </a:xfrm>
          <a:prstGeom prst="rect">
            <a:avLst/>
          </a:prstGeom>
          <a:solidFill>
            <a:srgbClr val="231F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Proxima Nova Lt" pitchFamily="50" charset="0"/>
              </a:rPr>
              <a:t>THANK YOU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79359" y="2404095"/>
            <a:ext cx="3024336" cy="276999"/>
          </a:xfrm>
          <a:prstGeom prst="rect">
            <a:avLst/>
          </a:prstGeom>
          <a:solidFill>
            <a:srgbClr val="231F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chemeClr val="bg1"/>
                </a:solidFill>
                <a:latin typeface="Proxima Nova Lt" pitchFamily="50" charset="0"/>
              </a:rPr>
              <a:t>remotesensing.vito.be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1" y="555526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-19559" y="4912300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>
                <a:solidFill>
                  <a:schemeClr val="bg1"/>
                </a:solidFill>
              </a:rPr>
              <a:t>Sentinel-2</a:t>
            </a:r>
            <a:r>
              <a:rPr lang="nl-BE" sz="800" i="1" baseline="0" dirty="0">
                <a:solidFill>
                  <a:schemeClr val="bg1"/>
                </a:solidFill>
              </a:rPr>
              <a:t> image Copernicus Sentinel data (2016)</a:t>
            </a:r>
            <a:endParaRPr lang="nl-BE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48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203848" y="-17780"/>
            <a:ext cx="2736304" cy="1094103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3671900" y="297254"/>
            <a:ext cx="18002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nl-BE" altLang="nl-BE" sz="2500" b="0" dirty="0">
                <a:solidFill>
                  <a:schemeClr val="bg1"/>
                </a:solidFill>
                <a:latin typeface="Proxima Nova Lt" pitchFamily="50" charset="0"/>
              </a:rPr>
              <a:t>CONTENT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 dirty="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75606"/>
            <a:ext cx="5760000" cy="3168352"/>
          </a:xfrm>
          <a:noFill/>
          <a:ln w="19050">
            <a:solidFill>
              <a:srgbClr val="231F20"/>
            </a:solidFill>
          </a:ln>
        </p:spPr>
        <p:txBody>
          <a:bodyPr anchor="ctr"/>
          <a:lstStyle>
            <a:lvl1pPr marL="446088" marR="0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§"/>
              <a:tabLst/>
              <a:defRPr sz="1800" cap="all" baseline="0">
                <a:solidFill>
                  <a:srgbClr val="67AF3E"/>
                </a:solidFill>
                <a:latin typeface="Proxima Nova Lt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solidFill>
                  <a:schemeClr val="bg1"/>
                </a:solidFill>
                <a:effectLst/>
                <a:latin typeface="Proxima Nova Lt" pitchFamily="50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bg1"/>
                </a:solidFill>
                <a:latin typeface="Proxima Nova Lt" pitchFamily="50" charset="0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chemeClr val="bg1"/>
                </a:solidFill>
                <a:effectLst/>
                <a:latin typeface="Proxima Nova Lt" pitchFamily="50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Proxima Nova Lt" pitchFamily="50" charset="0"/>
              </a:defRPr>
            </a:lvl5pPr>
          </a:lstStyle>
          <a:p>
            <a:pPr marL="446088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TOPIC 1 - CLICK TO EDIT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</p:txBody>
      </p:sp>
    </p:spTree>
    <p:extLst>
      <p:ext uri="{BB962C8B-B14F-4D97-AF65-F5344CB8AC3E}">
        <p14:creationId xmlns:p14="http://schemas.microsoft.com/office/powerpoint/2010/main" val="293283541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.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720725"/>
            <a:ext cx="4356101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0" y="268288"/>
            <a:ext cx="15160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3438" y="4227513"/>
            <a:ext cx="2952750" cy="25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040" spc="300" dirty="0">
                <a:solidFill>
                  <a:schemeClr val="accent3"/>
                </a:solidFill>
                <a:latin typeface="Century Gothic" panose="020B0502020202020204" pitchFamily="34" charset="0"/>
                <a:cs typeface="+mn-cs"/>
              </a:rPr>
              <a:t>blog.vito.be/</a:t>
            </a:r>
            <a:r>
              <a:rPr lang="nl-BE" sz="1040" spc="300" dirty="0" err="1">
                <a:solidFill>
                  <a:schemeClr val="accent3"/>
                </a:solidFill>
                <a:latin typeface="Century Gothic" panose="020B0502020202020204" pitchFamily="34" charset="0"/>
                <a:cs typeface="+mn-cs"/>
              </a:rPr>
              <a:t>remotesensing</a:t>
            </a:r>
            <a:endParaRPr lang="nl-BE" sz="1040" spc="300" dirty="0">
              <a:solidFill>
                <a:schemeClr val="accent3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2000" y="3148013"/>
            <a:ext cx="2520950" cy="60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nl-BE" altLang="nl-BE" sz="1100">
                <a:latin typeface="Century Gothic" pitchFamily="34" charset="0"/>
              </a:rPr>
              <a:t>Boeretang 200</a:t>
            </a:r>
          </a:p>
          <a:p>
            <a:pPr>
              <a:defRPr/>
            </a:pPr>
            <a:r>
              <a:rPr lang="nl-BE" altLang="nl-BE" sz="1100">
                <a:latin typeface="Century Gothic" pitchFamily="34" charset="0"/>
              </a:rPr>
              <a:t>2400 Mol - Belgium</a:t>
            </a:r>
          </a:p>
          <a:p>
            <a:pPr>
              <a:defRPr/>
            </a:pPr>
            <a:r>
              <a:rPr lang="nl-BE" altLang="nl-BE" sz="1100">
                <a:latin typeface="Century Gothic" pitchFamily="34" charset="0"/>
              </a:rPr>
              <a:t>mailadres@vito.be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787900" y="-20638"/>
            <a:ext cx="3671888" cy="3744913"/>
          </a:xfrm>
          <a:prstGeom prst="line">
            <a:avLst/>
          </a:prstGeom>
          <a:ln>
            <a:solidFill>
              <a:srgbClr val="67AF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108825" y="2935288"/>
            <a:ext cx="2122488" cy="2232025"/>
          </a:xfrm>
          <a:prstGeom prst="line">
            <a:avLst/>
          </a:prstGeom>
          <a:ln>
            <a:solidFill>
              <a:srgbClr val="67AF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643438" y="3949700"/>
            <a:ext cx="2881312" cy="277813"/>
          </a:xfrm>
          <a:prstGeom prst="rect">
            <a:avLst/>
          </a:prstGeom>
          <a:solidFill>
            <a:srgbClr val="67AF3E"/>
          </a:solidFill>
          <a:ln>
            <a:solidFill>
              <a:srgbClr val="67AF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4670425" y="3935413"/>
            <a:ext cx="2925763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400" spc="300" dirty="0">
                <a:solidFill>
                  <a:schemeClr val="bg1"/>
                </a:solidFill>
                <a:latin typeface="Century Gothic" panose="020B0502020202020204" pitchFamily="34" charset="0"/>
                <a:cs typeface="+mn-cs"/>
              </a:rPr>
              <a:t>remotesensing.vito.be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975" y="2652713"/>
            <a:ext cx="252095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>
                <a:solidFill>
                  <a:srgbClr val="67A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SEE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>
                <a:solidFill>
                  <a:srgbClr val="67A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>
                <a:solidFill>
                  <a:srgbClr val="67A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BIGGER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>
                <a:solidFill>
                  <a:srgbClr val="67A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PICTURE</a:t>
            </a:r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5"/>
          </p:nvPr>
        </p:nvSpPr>
        <p:spPr>
          <a:xfrm>
            <a:off x="0" y="-165100"/>
            <a:ext cx="4319588" cy="54737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2" hasCustomPrompt="1"/>
          </p:nvPr>
        </p:nvSpPr>
        <p:spPr>
          <a:xfrm>
            <a:off x="4572000" y="1672407"/>
            <a:ext cx="4320480" cy="395287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Lucida Grande"/>
              <a:buNone/>
              <a:tabLst/>
              <a:defRPr sz="2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add first name</a:t>
            </a:r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3" hasCustomPrompt="1"/>
          </p:nvPr>
        </p:nvSpPr>
        <p:spPr>
          <a:xfrm>
            <a:off x="4572000" y="2032447"/>
            <a:ext cx="4320480" cy="395287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Lucida Grande"/>
              <a:buNone/>
              <a:tabLst/>
              <a:defRPr sz="2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add last name</a:t>
            </a:r>
          </a:p>
        </p:txBody>
      </p:sp>
      <p:sp>
        <p:nvSpPr>
          <p:cNvPr id="41" name="Content Placeholder 40"/>
          <p:cNvSpPr>
            <a:spLocks noGrp="1"/>
          </p:cNvSpPr>
          <p:nvPr>
            <p:ph sz="quarter" idx="14" hasCustomPrompt="1"/>
          </p:nvPr>
        </p:nvSpPr>
        <p:spPr>
          <a:xfrm>
            <a:off x="4567238" y="2427734"/>
            <a:ext cx="3749178" cy="217487"/>
          </a:xfr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/>
              <a:t>Click to add function</a:t>
            </a:r>
          </a:p>
        </p:txBody>
      </p:sp>
    </p:spTree>
    <p:extLst>
      <p:ext uri="{BB962C8B-B14F-4D97-AF65-F5344CB8AC3E}">
        <p14:creationId xmlns:p14="http://schemas.microsoft.com/office/powerpoint/2010/main" val="45204520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.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76374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55650" y="892175"/>
            <a:ext cx="2940050" cy="2305050"/>
          </a:xfrm>
          <a:prstGeom prst="rect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500" b="0" kern="1200" cap="all" spc="300" baseline="0">
                <a:solidFill>
                  <a:sysClr val="windowText" lastClr="000000"/>
                </a:solidFill>
                <a:latin typeface="Century Gothic" panose="020B0502020202020204" pitchFamily="34" charset="0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DISCOVER OUR NEW WEBSITE</a:t>
            </a:r>
            <a:endParaRPr lang="nl-BE" sz="2800" dirty="0"/>
          </a:p>
        </p:txBody>
      </p:sp>
      <p:sp>
        <p:nvSpPr>
          <p:cNvPr id="5" name="Rectangle 4"/>
          <p:cNvSpPr/>
          <p:nvPr/>
        </p:nvSpPr>
        <p:spPr>
          <a:xfrm>
            <a:off x="611188" y="700088"/>
            <a:ext cx="3744912" cy="3371850"/>
          </a:xfrm>
          <a:prstGeom prst="rect">
            <a:avLst/>
          </a:prstGeom>
          <a:noFill/>
          <a:ln w="31750">
            <a:solidFill>
              <a:srgbClr val="67AF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5650" y="3216275"/>
            <a:ext cx="2925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nl-BE" altLang="nl-BE" sz="2000" b="1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</p:spTree>
    <p:extLst>
      <p:ext uri="{BB962C8B-B14F-4D97-AF65-F5344CB8AC3E}">
        <p14:creationId xmlns:p14="http://schemas.microsoft.com/office/powerpoint/2010/main" val="3764952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03350" y="4732338"/>
            <a:ext cx="7524750" cy="0"/>
          </a:xfrm>
          <a:prstGeom prst="line">
            <a:avLst/>
          </a:prstGeom>
          <a:ln w="6350" cmpd="sng">
            <a:solidFill>
              <a:schemeClr val="tx1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5" y="345722"/>
            <a:ext cx="8229595" cy="331611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8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783343"/>
            <a:ext cx="8229600" cy="536046"/>
          </a:xfrm>
        </p:spPr>
        <p:txBody>
          <a:bodyPr>
            <a:normAutofit/>
          </a:bodyPr>
          <a:lstStyle>
            <a:lvl1pPr marL="0" indent="0">
              <a:buNone/>
              <a:defRPr sz="1400" i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67544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+mn-lt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+mn-lt"/>
              </a:defRPr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30112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69913" y="1728788"/>
            <a:ext cx="3192462" cy="0"/>
          </a:xfrm>
          <a:prstGeom prst="line">
            <a:avLst/>
          </a:prstGeom>
          <a:ln w="6350" cmpd="sng">
            <a:solidFill>
              <a:srgbClr val="3BB4E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03350" y="4732338"/>
            <a:ext cx="7524750" cy="0"/>
          </a:xfrm>
          <a:prstGeom prst="line">
            <a:avLst/>
          </a:prstGeom>
          <a:ln w="6350" cmpd="sng">
            <a:solidFill>
              <a:schemeClr val="tx1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7544" y="345722"/>
            <a:ext cx="8219256" cy="331611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8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1" y="832465"/>
            <a:ext cx="4585170" cy="896144"/>
          </a:xfrm>
        </p:spPr>
        <p:txBody>
          <a:bodyPr>
            <a:noAutofit/>
          </a:bodyPr>
          <a:lstStyle>
            <a:lvl1pPr marL="0" indent="0">
              <a:buNone/>
              <a:defRPr sz="30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3BB4EB"/>
                </a:solidFill>
              </a:defRPr>
            </a:lvl2pPr>
            <a:lvl3pPr marL="914400" indent="0">
              <a:buNone/>
              <a:defRPr>
                <a:solidFill>
                  <a:srgbClr val="3BB4EB"/>
                </a:solidFill>
              </a:defRPr>
            </a:lvl3pPr>
            <a:lvl4pPr marL="1371600" indent="0">
              <a:buNone/>
              <a:defRPr>
                <a:solidFill>
                  <a:srgbClr val="3BB4EB"/>
                </a:solidFill>
              </a:defRPr>
            </a:lvl4pPr>
            <a:lvl5pPr marL="1828800" indent="0">
              <a:buNone/>
              <a:defRPr>
                <a:solidFill>
                  <a:srgbClr val="3BB4EB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975732"/>
            <a:ext cx="8229600" cy="536046"/>
          </a:xfrm>
        </p:spPr>
        <p:txBody>
          <a:bodyPr>
            <a:normAutofit/>
          </a:bodyPr>
          <a:lstStyle>
            <a:lvl1pPr marL="0" indent="0">
              <a:buNone/>
              <a:defRPr sz="1400" i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67544" y="2715766"/>
            <a:ext cx="5981474" cy="172819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+mn-lt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+mn-lt"/>
              </a:defRPr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8774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35813" y="4757738"/>
            <a:ext cx="1900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1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03350" y="4732338"/>
            <a:ext cx="7524750" cy="0"/>
          </a:xfrm>
          <a:prstGeom prst="line">
            <a:avLst/>
          </a:prstGeom>
          <a:ln w="6350" cmpd="sng">
            <a:solidFill>
              <a:schemeClr val="tx1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237767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5" y="345722"/>
            <a:ext cx="3907837" cy="331611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8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67544" y="2715766"/>
            <a:ext cx="5981474" cy="172819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+mn-lt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+mn-lt"/>
              </a:defRPr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65085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3075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37088"/>
            <a:ext cx="11176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64375" y="4724400"/>
            <a:ext cx="19002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defRPr/>
            </a:pPr>
            <a:r>
              <a:rPr lang="nl-BE" altLang="nl-BE" sz="1200">
                <a:solidFill>
                  <a:srgbClr val="67AF3E"/>
                </a:solidFill>
                <a:latin typeface="Century Gothic" pitchFamily="34" charset="0"/>
              </a:rPr>
              <a:t>remotesensing.vito.be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-4763" y="-4763"/>
            <a:ext cx="1079501" cy="1081088"/>
            <a:chOff x="-5178" y="-4119"/>
            <a:chExt cx="1080000" cy="1080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22" y="18381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-5178" y="-4119"/>
              <a:ext cx="1080000" cy="1080000"/>
            </a:xfrm>
            <a:prstGeom prst="rect">
              <a:avLst/>
            </a:prstGeom>
            <a:solidFill>
              <a:srgbClr val="67AF3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>
                <a:solidFill>
                  <a:srgbClr val="67AF3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2" y="10177"/>
              <a:ext cx="1008000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74822" y="-9443"/>
            <a:ext cx="5915000" cy="108532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97621" y="1347614"/>
            <a:ext cx="5981474" cy="30963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i="0">
                <a:effectLst/>
                <a:latin typeface="+mn-lt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400" i="1">
                <a:solidFill>
                  <a:srgbClr val="67AF3E"/>
                </a:solidFill>
                <a:effectLst/>
                <a:latin typeface="+mn-lt"/>
              </a:defRPr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77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16463" y="1484313"/>
            <a:ext cx="427196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just">
              <a:defRPr/>
            </a:pPr>
            <a:endParaRPr lang="nl-BE" altLang="nl-BE" sz="4000" b="1" dirty="0">
              <a:solidFill>
                <a:srgbClr val="67AF3E"/>
              </a:solidFill>
              <a:latin typeface="Century Gothic" pitchFamily="34" charset="0"/>
            </a:endParaRPr>
          </a:p>
          <a:p>
            <a:pPr algn="just">
              <a:defRPr/>
            </a:pPr>
            <a:endParaRPr lang="nl-BE" altLang="nl-BE" sz="4000" b="1" dirty="0">
              <a:solidFill>
                <a:srgbClr val="67AF3E"/>
              </a:solidFill>
              <a:latin typeface="Century Gothic" pitchFamily="34" charset="0"/>
            </a:endParaRPr>
          </a:p>
          <a:p>
            <a:pPr algn="just">
              <a:defRPr/>
            </a:pPr>
            <a:r>
              <a:rPr lang="nl-BE" altLang="nl-BE" sz="4000" b="1" dirty="0">
                <a:solidFill>
                  <a:srgbClr val="67AF3E"/>
                </a:solidFill>
                <a:latin typeface="Century Gothic" pitchFamily="34" charset="0"/>
              </a:rPr>
              <a:t>VITO</a:t>
            </a:r>
          </a:p>
          <a:p>
            <a:pPr algn="just">
              <a:defRPr/>
            </a:pPr>
            <a:r>
              <a:rPr lang="nl-BE" altLang="nl-BE" sz="4000" b="1" dirty="0">
                <a:solidFill>
                  <a:srgbClr val="67AF3E"/>
                </a:solidFill>
                <a:latin typeface="Century Gothic" pitchFamily="34" charset="0"/>
              </a:rPr>
              <a:t>REMOTE</a:t>
            </a:r>
          </a:p>
          <a:p>
            <a:pPr algn="just">
              <a:defRPr/>
            </a:pPr>
            <a:r>
              <a:rPr lang="nl-BE" altLang="nl-BE" sz="4000" b="1" dirty="0">
                <a:solidFill>
                  <a:srgbClr val="67AF3E"/>
                </a:solidFill>
                <a:latin typeface="Century Gothic" pitchFamily="34" charset="0"/>
              </a:rPr>
              <a:t>SENSING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1" t="23782" b="31354"/>
          <a:stretch>
            <a:fillRect/>
          </a:stretch>
        </p:blipFill>
        <p:spPr bwMode="auto">
          <a:xfrm>
            <a:off x="-46038" y="-523875"/>
            <a:ext cx="4594226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82156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48188" cy="51435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nl-BE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32040" y="1563638"/>
            <a:ext cx="3845174" cy="3241080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4360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995488"/>
            <a:ext cx="337661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424556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63" y="-4763"/>
            <a:ext cx="4630738" cy="5187951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rgbClr val="67AF3E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2965">
            <a:off x="-246062" y="1182687"/>
            <a:ext cx="4037012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5438"/>
            <a:ext cx="18938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32040" y="1491630"/>
            <a:ext cx="3845174" cy="3313088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 cap="all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2001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2pPr>
            <a:lvl3pPr marL="16573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3pPr>
            <a:lvl4pPr marL="21145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4pPr>
            <a:lvl5pPr marL="2571750" indent="-742950">
              <a:buFont typeface="+mj-lt"/>
              <a:buAutoNum type="arabicPeriod"/>
              <a:defRPr sz="40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03514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Edit Master text styles</a:t>
            </a:r>
          </a:p>
          <a:p>
            <a:pPr lvl="1"/>
            <a:r>
              <a:rPr lang="en-US" altLang="nl-BE"/>
              <a:t>Second level</a:t>
            </a:r>
          </a:p>
          <a:p>
            <a:pPr lvl="2"/>
            <a:r>
              <a:rPr lang="en-US" altLang="nl-BE"/>
              <a:t>Third level</a:t>
            </a:r>
          </a:p>
          <a:p>
            <a:pPr lvl="3"/>
            <a:r>
              <a:rPr lang="en-US" altLang="nl-BE"/>
              <a:t>Fourth level</a:t>
            </a:r>
          </a:p>
          <a:p>
            <a:pPr lvl="4"/>
            <a:r>
              <a:rPr lang="en-US" altLang="nl-BE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79" r:id="rId2"/>
    <p:sldLayoutId id="2147483780" r:id="rId3"/>
    <p:sldLayoutId id="2147483781" r:id="rId4"/>
    <p:sldLayoutId id="2147483755" r:id="rId5"/>
    <p:sldLayoutId id="2147483756" r:id="rId6"/>
    <p:sldLayoutId id="2147483757" r:id="rId7"/>
    <p:sldLayoutId id="2147483759" r:id="rId8"/>
    <p:sldLayoutId id="2147483767" r:id="rId9"/>
    <p:sldLayoutId id="2147483770" r:id="rId10"/>
    <p:sldLayoutId id="2147483783" r:id="rId11"/>
    <p:sldLayoutId id="2147483784" r:id="rId12"/>
    <p:sldLayoutId id="2147483769" r:id="rId13"/>
    <p:sldLayoutId id="2147483758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85" r:id="rId21"/>
    <p:sldLayoutId id="2147483786" r:id="rId22"/>
    <p:sldLayoutId id="2147483787" r:id="rId23"/>
    <p:sldLayoutId id="2147483766" r:id="rId24"/>
    <p:sldLayoutId id="2147483768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88" r:id="rId31"/>
    <p:sldLayoutId id="2147483790" r:id="rId32"/>
    <p:sldLayoutId id="2147483791" r:id="rId33"/>
    <p:sldLayoutId id="2147483792" r:id="rId34"/>
    <p:sldLayoutId id="2147483789" r:id="rId35"/>
    <p:sldLayoutId id="2147483793" r:id="rId36"/>
    <p:sldLayoutId id="2147483771" r:id="rId37"/>
    <p:sldLayoutId id="2147483772" r:id="rId38"/>
    <p:sldLayoutId id="2147483782" r:id="rId39"/>
    <p:sldLayoutId id="2147483773" r:id="rId40"/>
    <p:sldLayoutId id="2147483774" r:id="rId41"/>
    <p:sldLayoutId id="2147483775" r:id="rId42"/>
    <p:sldLayoutId id="2147483776" r:id="rId43"/>
    <p:sldLayoutId id="2147483777" r:id="rId44"/>
    <p:sldLayoutId id="2147483753" r:id="rId45"/>
  </p:sldLayoutIdLst>
  <p:transition/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500" kern="1200">
          <a:solidFill>
            <a:schemeClr val="tx2"/>
          </a:solidFill>
          <a:latin typeface="Trebuchet MS"/>
          <a:ea typeface="Trebuchet MS" pitchFamily="34" charset="0"/>
          <a:cs typeface="Trebuchet M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Trebuchet MS" pitchFamily="34" charset="0"/>
          <a:ea typeface="Trebuchet MS" pitchFamily="34" charset="0"/>
          <a:cs typeface="Trebuchet MS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Trebuchet MS" pitchFamily="34" charset="0"/>
          <a:ea typeface="Trebuchet MS" pitchFamily="34" charset="0"/>
          <a:cs typeface="Trebuchet MS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Trebuchet MS" pitchFamily="34" charset="0"/>
          <a:ea typeface="Trebuchet MS" pitchFamily="34" charset="0"/>
          <a:cs typeface="Trebuchet MS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Trebuchet MS" pitchFamily="34" charset="0"/>
          <a:ea typeface="Trebuchet MS" pitchFamily="34" charset="0"/>
          <a:cs typeface="Trebuchet MS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Trebuchet MS" pitchFamily="34" charset="0"/>
          <a:ea typeface="Trebuchet MS" pitchFamily="34" charset="0"/>
          <a:cs typeface="Trebuchet MS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Trebuchet MS" pitchFamily="34" charset="0"/>
          <a:ea typeface="Trebuchet MS" pitchFamily="34" charset="0"/>
          <a:cs typeface="Trebuchet MS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Trebuchet MS" pitchFamily="34" charset="0"/>
          <a:ea typeface="Trebuchet MS" pitchFamily="34" charset="0"/>
          <a:cs typeface="Trebuchet MS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Trebuchet MS" pitchFamily="34" charset="0"/>
          <a:ea typeface="Trebuchet MS" pitchFamily="34" charset="0"/>
          <a:cs typeface="Trebuchet MS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/>
        <a:buChar char="»"/>
        <a:defRPr sz="2000" kern="1200">
          <a:solidFill>
            <a:srgbClr val="4C4C4C"/>
          </a:solidFill>
          <a:latin typeface="Trebuchet MS"/>
          <a:ea typeface="Trebuchet MS" pitchFamily="34" charset="0"/>
          <a:cs typeface="Trebuchet M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/>
        <a:buChar char="»"/>
        <a:defRPr sz="2000" kern="1200">
          <a:solidFill>
            <a:srgbClr val="4C4C4C"/>
          </a:solidFill>
          <a:latin typeface="Trebuchet MS"/>
          <a:ea typeface="Trebuchet MS" pitchFamily="34" charset="0"/>
          <a:cs typeface="Trebuchet M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/>
        <a:buChar char="»"/>
        <a:defRPr sz="2000" kern="1200">
          <a:solidFill>
            <a:srgbClr val="4C4C4C"/>
          </a:solidFill>
          <a:latin typeface="Trebuchet MS"/>
          <a:ea typeface="Trebuchet MS" pitchFamily="34" charset="0"/>
          <a:cs typeface="Trebuchet M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/>
        <a:buChar char="»"/>
        <a:defRPr sz="2000" kern="1200">
          <a:solidFill>
            <a:srgbClr val="4C4C4C"/>
          </a:solidFill>
          <a:latin typeface="Trebuchet MS"/>
          <a:ea typeface="Trebuchet MS" pitchFamily="34" charset="0"/>
          <a:cs typeface="Trebuchet M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»"/>
        <a:defRPr sz="2000" kern="1200">
          <a:solidFill>
            <a:srgbClr val="4C4C4C"/>
          </a:solidFill>
          <a:latin typeface="Trebuchet MS"/>
          <a:ea typeface="Trebuchet MS" pitchFamily="34" charset="0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563888" y="2211710"/>
            <a:ext cx="5688632" cy="1368152"/>
          </a:xfrm>
          <a:solidFill>
            <a:srgbClr val="67AF3E"/>
          </a:solidFill>
        </p:spPr>
        <p:txBody>
          <a:bodyPr/>
          <a:lstStyle/>
          <a:p>
            <a:r>
              <a:rPr lang="en-US" sz="2000" dirty="0" err="1"/>
              <a:t>TerrA</a:t>
            </a:r>
            <a:r>
              <a:rPr lang="en-US" sz="2000" dirty="0"/>
              <a:t>-P: </a:t>
            </a:r>
            <a:r>
              <a:rPr lang="en-US" sz="2400" b="0" dirty="0"/>
              <a:t>Exploitation of a combined use of Sentinel-3 </a:t>
            </a:r>
            <a:r>
              <a:rPr lang="en-US" sz="2400" b="0" dirty="0" err="1"/>
              <a:t>fAPAR</a:t>
            </a:r>
            <a:r>
              <a:rPr lang="en-US" sz="2400" b="0" dirty="0"/>
              <a:t> &amp; LST data for primary production estimates 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LST cci User Workshop 2020</a:t>
            </a:r>
          </a:p>
          <a:p>
            <a:r>
              <a:rPr lang="nl-BE" dirty="0"/>
              <a:t>Roel Van Hoolst – VITO Remote </a:t>
            </a:r>
            <a:r>
              <a:rPr lang="nl-BE" dirty="0" err="1"/>
              <a:t>Sensing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916714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2B75-B3CA-4602-8FBA-86F20B43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LST in GPP models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2459D-B53A-42E2-858D-D928551C6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9632" y="1023578"/>
            <a:ext cx="7776864" cy="3780420"/>
          </a:xfrm>
        </p:spPr>
        <p:txBody>
          <a:bodyPr/>
          <a:lstStyle/>
          <a:p>
            <a:r>
              <a:rPr lang="en-US" dirty="0"/>
              <a:t>Potential benefits:</a:t>
            </a:r>
          </a:p>
          <a:p>
            <a:pPr lvl="1"/>
            <a:r>
              <a:rPr lang="en-US" dirty="0"/>
              <a:t>Closely linked to canopy temperature</a:t>
            </a:r>
          </a:p>
          <a:p>
            <a:pPr lvl="1"/>
            <a:r>
              <a:rPr lang="en-US" dirty="0"/>
              <a:t>Enhanced spatial detail</a:t>
            </a:r>
          </a:p>
          <a:p>
            <a:pPr lvl="1"/>
            <a:r>
              <a:rPr lang="en-US" dirty="0"/>
              <a:t>Data parsimony to include drought effects</a:t>
            </a:r>
          </a:p>
          <a:p>
            <a:r>
              <a:rPr lang="en-US" dirty="0"/>
              <a:t>Identified challenges:</a:t>
            </a:r>
          </a:p>
          <a:p>
            <a:pPr lvl="1"/>
            <a:r>
              <a:rPr lang="en-US" dirty="0"/>
              <a:t>Sparse vegetation</a:t>
            </a:r>
          </a:p>
          <a:p>
            <a:pPr lvl="1"/>
            <a:r>
              <a:rPr lang="en-US" dirty="0"/>
              <a:t>Account for diurnal cycle</a:t>
            </a:r>
          </a:p>
          <a:p>
            <a:pPr lvl="1"/>
            <a:r>
              <a:rPr lang="en-US" dirty="0"/>
              <a:t>Clouds</a:t>
            </a:r>
          </a:p>
        </p:txBody>
      </p:sp>
    </p:spTree>
    <p:extLst>
      <p:ext uri="{BB962C8B-B14F-4D97-AF65-F5344CB8AC3E}">
        <p14:creationId xmlns:p14="http://schemas.microsoft.com/office/powerpoint/2010/main" val="351229901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A480B-89EE-4EF5-BDE4-3515ECAC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TerrA</a:t>
            </a:r>
            <a:r>
              <a:rPr lang="en-US" dirty="0"/>
              <a:t>-P results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CEBB6-9BBD-4D2C-AF3D-95FA00F782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4822" y="1023578"/>
            <a:ext cx="7961674" cy="3096344"/>
          </a:xfrm>
        </p:spPr>
        <p:txBody>
          <a:bodyPr/>
          <a:lstStyle/>
          <a:p>
            <a:r>
              <a:rPr lang="en-US" dirty="0"/>
              <a:t>So far:</a:t>
            </a:r>
          </a:p>
          <a:p>
            <a:pPr lvl="1"/>
            <a:r>
              <a:rPr lang="en-US" dirty="0"/>
              <a:t>Model </a:t>
            </a:r>
            <a:r>
              <a:rPr lang="en-US" dirty="0" err="1"/>
              <a:t>cal</a:t>
            </a:r>
            <a:r>
              <a:rPr lang="en-US" dirty="0"/>
              <a:t>/</a:t>
            </a:r>
            <a:r>
              <a:rPr lang="en-US" dirty="0" err="1"/>
              <a:t>val</a:t>
            </a:r>
            <a:r>
              <a:rPr lang="en-US" dirty="0"/>
              <a:t> on historical data (ENVISAT </a:t>
            </a:r>
            <a:r>
              <a:rPr lang="en-US" dirty="0" err="1"/>
              <a:t>fAPAR</a:t>
            </a:r>
            <a:r>
              <a:rPr lang="en-US" dirty="0"/>
              <a:t>/LST)</a:t>
            </a:r>
          </a:p>
          <a:p>
            <a:pPr lvl="1"/>
            <a:r>
              <a:rPr lang="en-US" dirty="0"/>
              <a:t>Comparison of air temperature against LST model</a:t>
            </a:r>
          </a:p>
          <a:p>
            <a:pPr lvl="1"/>
            <a:r>
              <a:rPr lang="en-US" dirty="0"/>
              <a:t>Global demonstration on ENVISAT/Sentinel 3 (reduced res. LST)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298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CF51D63-6101-4A80-8B3D-EA8DE4554675}"/>
              </a:ext>
            </a:extLst>
          </p:cNvPr>
          <p:cNvSpPr txBox="1"/>
          <p:nvPr/>
        </p:nvSpPr>
        <p:spPr>
          <a:xfrm>
            <a:off x="963177" y="1130967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Belgium – forest site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749F6-F6EB-4A87-89D7-621E155A9E94}"/>
              </a:ext>
            </a:extLst>
          </p:cNvPr>
          <p:cNvSpPr txBox="1"/>
          <p:nvPr/>
        </p:nvSpPr>
        <p:spPr>
          <a:xfrm>
            <a:off x="6291769" y="1068251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Belgium – cropland site</a:t>
            </a:r>
            <a:endParaRPr lang="en-B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6B5316B-727C-46FE-82E1-7F157EFA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2" y="-9443"/>
            <a:ext cx="8177698" cy="1085324"/>
          </a:xfrm>
        </p:spPr>
        <p:txBody>
          <a:bodyPr/>
          <a:lstStyle/>
          <a:p>
            <a:r>
              <a:rPr lang="en-US" dirty="0"/>
              <a:t>2 examples for 2018 – Sentinel 3 </a:t>
            </a:r>
            <a:r>
              <a:rPr lang="en-US" sz="1800" b="0" dirty="0"/>
              <a:t>[preliminary results]</a:t>
            </a:r>
            <a:endParaRPr lang="en-BE" b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C08983-956C-46A6-B325-3258B5452725}"/>
              </a:ext>
            </a:extLst>
          </p:cNvPr>
          <p:cNvSpPr txBox="1"/>
          <p:nvPr/>
        </p:nvSpPr>
        <p:spPr>
          <a:xfrm>
            <a:off x="3419872" y="4508959"/>
            <a:ext cx="2439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Full res. </a:t>
            </a:r>
            <a:r>
              <a:rPr lang="en-US" sz="1600" dirty="0" err="1"/>
              <a:t>fAPAR</a:t>
            </a:r>
            <a:endParaRPr lang="en-US" sz="1600" dirty="0"/>
          </a:p>
          <a:p>
            <a:r>
              <a:rPr lang="en-US" sz="1600" dirty="0"/>
              <a:t>* Reduced res. 0,05° LST</a:t>
            </a:r>
            <a:endParaRPr lang="en-BE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EE0990-2A65-4625-AC13-D81F93F96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6000" r="-864" b="16400"/>
          <a:stretch/>
        </p:blipFill>
        <p:spPr>
          <a:xfrm>
            <a:off x="5163671" y="1568284"/>
            <a:ext cx="3855413" cy="2448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1F7779-3258-407E-96C5-5948B1698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00" r="-863" b="16400"/>
          <a:stretch/>
        </p:blipFill>
        <p:spPr>
          <a:xfrm>
            <a:off x="18648" y="1535150"/>
            <a:ext cx="385541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9242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B9C3-42BD-4CF7-922B-6EE6685A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2" y="-9443"/>
            <a:ext cx="6953562" cy="564969"/>
          </a:xfrm>
        </p:spPr>
        <p:txBody>
          <a:bodyPr/>
          <a:lstStyle/>
          <a:p>
            <a:r>
              <a:rPr lang="en-US" dirty="0"/>
              <a:t>Use of LST instead of </a:t>
            </a:r>
            <a:r>
              <a:rPr lang="en-US" dirty="0" err="1"/>
              <a:t>Tair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2BB59-CF84-48F8-A570-70C14FA222E2}"/>
              </a:ext>
            </a:extLst>
          </p:cNvPr>
          <p:cNvSpPr txBox="1"/>
          <p:nvPr/>
        </p:nvSpPr>
        <p:spPr>
          <a:xfrm>
            <a:off x="6379082" y="1906183"/>
            <a:ext cx="2693854" cy="15465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General findings: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Accuracy at Flux sites:</a:t>
            </a:r>
          </a:p>
          <a:p>
            <a:r>
              <a:rPr lang="en-US" sz="1400" dirty="0" err="1"/>
              <a:t>Pmodel</a:t>
            </a:r>
            <a:r>
              <a:rPr lang="en-US" sz="1000" dirty="0"/>
              <a:t>(LST) </a:t>
            </a:r>
            <a:r>
              <a:rPr lang="en-US" sz="1400" dirty="0"/>
              <a:t>&gt; </a:t>
            </a:r>
            <a:r>
              <a:rPr lang="en-US" sz="1400" dirty="0" err="1"/>
              <a:t>Pmodel</a:t>
            </a:r>
            <a:r>
              <a:rPr lang="en-US" sz="1050" dirty="0"/>
              <a:t>(</a:t>
            </a:r>
            <a:r>
              <a:rPr lang="en-US" sz="1050" dirty="0" err="1"/>
              <a:t>Tair</a:t>
            </a:r>
            <a:r>
              <a:rPr lang="en-US" sz="1050" dirty="0"/>
              <a:t>)</a:t>
            </a:r>
          </a:p>
          <a:p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Can reproduce the effect of external soil moisture stress component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2E5D11-CE84-4F99-86BA-4E4053EDC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794" y="454789"/>
            <a:ext cx="5764922" cy="4688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614A7E-3947-4589-A499-2321F933EE9A}"/>
              </a:ext>
            </a:extLst>
          </p:cNvPr>
          <p:cNvSpPr txBox="1"/>
          <p:nvPr/>
        </p:nvSpPr>
        <p:spPr>
          <a:xfrm>
            <a:off x="5454420" y="1059005"/>
            <a:ext cx="182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Mediterranean forest</a:t>
            </a:r>
            <a:endParaRPr lang="en-BE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62825-A0E9-45F3-AED8-3F0B6588AA84}"/>
              </a:ext>
            </a:extLst>
          </p:cNvPr>
          <p:cNvSpPr txBox="1"/>
          <p:nvPr/>
        </p:nvSpPr>
        <p:spPr>
          <a:xfrm>
            <a:off x="5436096" y="3449563"/>
            <a:ext cx="1237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Forest in</a:t>
            </a:r>
          </a:p>
          <a:p>
            <a:r>
              <a:rPr lang="en-US" b="1" dirty="0"/>
              <a:t>Germany </a:t>
            </a:r>
          </a:p>
          <a:p>
            <a:r>
              <a:rPr lang="en-US" b="1" dirty="0"/>
              <a:t>2007</a:t>
            </a:r>
          </a:p>
          <a:p>
            <a:r>
              <a:rPr lang="en-US" b="1" dirty="0"/>
              <a:t>drought</a:t>
            </a:r>
            <a:endParaRPr lang="en-BE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E9B918-2063-4191-BB60-A2711A0EA412}"/>
              </a:ext>
            </a:extLst>
          </p:cNvPr>
          <p:cNvSpPr/>
          <p:nvPr/>
        </p:nvSpPr>
        <p:spPr>
          <a:xfrm>
            <a:off x="1403648" y="3795886"/>
            <a:ext cx="288032" cy="1080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5619496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9AB8E-AD1F-42E7-8A01-C4738566B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2" y="-9443"/>
            <a:ext cx="6809546" cy="1085324"/>
          </a:xfrm>
        </p:spPr>
        <p:txBody>
          <a:bodyPr/>
          <a:lstStyle/>
          <a:p>
            <a:r>
              <a:rPr lang="en-US" sz="2800" dirty="0"/>
              <a:t>Comparison with CGLOPS &amp; MODIS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62BED-6AC4-4931-860B-5E4D98354F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33" y="864116"/>
            <a:ext cx="280797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F8A5D-A84D-4FFE-B322-F45E991C92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" y="1877824"/>
            <a:ext cx="2807970" cy="323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AD2B6E-77D4-4EFF-AFF9-D6F22A238C9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00" y="2057709"/>
            <a:ext cx="280797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E66DB0-7BC2-4F8A-8D87-B5B39F5516F3}"/>
              </a:ext>
            </a:extLst>
          </p:cNvPr>
          <p:cNvSpPr txBox="1"/>
          <p:nvPr/>
        </p:nvSpPr>
        <p:spPr>
          <a:xfrm>
            <a:off x="3092324" y="3898602"/>
            <a:ext cx="2774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Results on </a:t>
            </a:r>
          </a:p>
          <a:p>
            <a:r>
              <a:rPr lang="en-US" b="1" i="1" dirty="0" err="1"/>
              <a:t>TerrA</a:t>
            </a:r>
            <a:r>
              <a:rPr lang="en-US" b="1" i="1" dirty="0"/>
              <a:t>-P validation sites</a:t>
            </a:r>
            <a:endParaRPr lang="en-BE" b="1" i="1" dirty="0"/>
          </a:p>
        </p:txBody>
      </p:sp>
    </p:spTree>
    <p:extLst>
      <p:ext uri="{BB962C8B-B14F-4D97-AF65-F5344CB8AC3E}">
        <p14:creationId xmlns:p14="http://schemas.microsoft.com/office/powerpoint/2010/main" val="68235649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C057-4262-4A47-AB32-8D299A6C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Sentinel 3: Global 2018 dataset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BB1CC-2E6D-4B08-82E1-F680972786D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t="17183" r="17988" b="25943"/>
          <a:stretch/>
        </p:blipFill>
        <p:spPr bwMode="auto">
          <a:xfrm>
            <a:off x="4427984" y="2321800"/>
            <a:ext cx="4099458" cy="19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82BD0-D57E-444B-BF1A-9FB1F597E33D}"/>
              </a:ext>
            </a:extLst>
          </p:cNvPr>
          <p:cNvPicPr/>
          <p:nvPr/>
        </p:nvPicPr>
        <p:blipFill rotWithShape="1">
          <a:blip r:embed="rId3"/>
          <a:srcRect l="13451" t="17424" r="16718" b="14890"/>
          <a:stretch/>
        </p:blipFill>
        <p:spPr bwMode="auto">
          <a:xfrm>
            <a:off x="12427" y="2321800"/>
            <a:ext cx="4032448" cy="21560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8F90DF-ED05-4DB0-BD98-BF1673F1D19C}"/>
              </a:ext>
            </a:extLst>
          </p:cNvPr>
          <p:cNvSpPr txBox="1"/>
          <p:nvPr/>
        </p:nvSpPr>
        <p:spPr>
          <a:xfrm>
            <a:off x="1074822" y="1077323"/>
            <a:ext cx="552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Required pre-processing: gap-filling &amp; smoothing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C3BA8-ED94-46AF-8E36-9423E571AD1A}"/>
              </a:ext>
            </a:extLst>
          </p:cNvPr>
          <p:cNvPicPr/>
          <p:nvPr/>
        </p:nvPicPr>
        <p:blipFill rotWithShape="1">
          <a:blip r:embed="rId3"/>
          <a:srcRect l="84486" t="3149" r="9133" b="5825"/>
          <a:stretch/>
        </p:blipFill>
        <p:spPr bwMode="auto">
          <a:xfrm>
            <a:off x="4008738" y="1891866"/>
            <a:ext cx="337242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8EB24-E707-44D3-A3FD-65D6358E196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2" t="992" r="7421" b="7744"/>
          <a:stretch/>
        </p:blipFill>
        <p:spPr bwMode="auto">
          <a:xfrm>
            <a:off x="8604448" y="1851670"/>
            <a:ext cx="458428" cy="2888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555396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DB4840D-3C6D-4B61-B6D8-CC5CED94A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600" y="0"/>
            <a:ext cx="7854069" cy="5236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004492-D675-4335-B8D5-FA6A460DE29F}"/>
              </a:ext>
            </a:extLst>
          </p:cNvPr>
          <p:cNvSpPr txBox="1"/>
          <p:nvPr/>
        </p:nvSpPr>
        <p:spPr>
          <a:xfrm>
            <a:off x="5793273" y="1203598"/>
            <a:ext cx="332975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/>
              <a:t>TerrA</a:t>
            </a:r>
            <a:r>
              <a:rPr lang="en-US" sz="2400" b="1" i="1" dirty="0"/>
              <a:t>-P</a:t>
            </a:r>
          </a:p>
          <a:p>
            <a:endParaRPr lang="en-US" sz="2400" b="1" i="1" dirty="0"/>
          </a:p>
          <a:p>
            <a:r>
              <a:rPr lang="en-US" sz="2400" b="1" i="1" dirty="0"/>
              <a:t>Global Sentinel 3 GPP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1" i="1" dirty="0" err="1"/>
              <a:t>fAPAR</a:t>
            </a:r>
            <a:r>
              <a:rPr lang="en-US" sz="1600" b="1" i="1" dirty="0"/>
              <a:t> 500m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1" i="1" dirty="0"/>
              <a:t>LST 0,05°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1" i="1" dirty="0"/>
              <a:t>ECMWF </a:t>
            </a:r>
            <a:r>
              <a:rPr lang="en-US" sz="1600" b="1" i="1" dirty="0" err="1"/>
              <a:t>meteo</a:t>
            </a:r>
            <a:r>
              <a:rPr lang="en-US" sz="1600" b="1" i="1" dirty="0"/>
              <a:t> 0,25°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1" i="1" dirty="0"/>
              <a:t>10-daily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b="1" i="1" dirty="0"/>
              <a:t>Jan-Dec 2018</a:t>
            </a:r>
          </a:p>
          <a:p>
            <a:endParaRPr lang="en-US" sz="2400" b="1" i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BE" sz="24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C14BC-7689-4CD0-9AF0-E139A755D9D9}"/>
              </a:ext>
            </a:extLst>
          </p:cNvPr>
          <p:cNvSpPr txBox="1"/>
          <p:nvPr/>
        </p:nvSpPr>
        <p:spPr>
          <a:xfrm>
            <a:off x="5778846" y="3723878"/>
            <a:ext cx="335861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*Combination of C3/C4 images</a:t>
            </a:r>
          </a:p>
          <a:p>
            <a:r>
              <a:rPr lang="en-US" sz="1100" dirty="0"/>
              <a:t> masked for water pixels</a:t>
            </a:r>
          </a:p>
          <a:p>
            <a:r>
              <a:rPr lang="en-US" sz="1100" dirty="0"/>
              <a:t> combined “flag” values in “</a:t>
            </a:r>
            <a:r>
              <a:rPr lang="en-US" sz="1100" dirty="0" err="1"/>
              <a:t>no_data</a:t>
            </a:r>
            <a:r>
              <a:rPr lang="en-US" sz="1100" dirty="0"/>
              <a:t>”</a:t>
            </a:r>
          </a:p>
          <a:p>
            <a:r>
              <a:rPr lang="en-US" sz="1100" dirty="0"/>
              <a:t> uncertainty calculation magnitude overestimated</a:t>
            </a:r>
          </a:p>
          <a:p>
            <a:r>
              <a:rPr lang="en-US" sz="1100" dirty="0"/>
              <a:t>  -&gt; update planned</a:t>
            </a:r>
            <a:endParaRPr lang="en-BE" sz="1100" dirty="0"/>
          </a:p>
        </p:txBody>
      </p:sp>
    </p:spTree>
    <p:extLst>
      <p:ext uri="{BB962C8B-B14F-4D97-AF65-F5344CB8AC3E}">
        <p14:creationId xmlns:p14="http://schemas.microsoft.com/office/powerpoint/2010/main" val="410565797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A480B-89EE-4EF5-BDE4-3515ECAC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R&amp;D – </a:t>
            </a:r>
            <a:r>
              <a:rPr lang="en-US" dirty="0" err="1"/>
              <a:t>TerrA</a:t>
            </a:r>
            <a:r>
              <a:rPr lang="en-US" dirty="0"/>
              <a:t>-P follow-up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CEBB6-9BBD-4D2C-AF3D-95FA00F782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240" y="1203598"/>
            <a:ext cx="7961674" cy="3096344"/>
          </a:xfrm>
        </p:spPr>
        <p:txBody>
          <a:bodyPr/>
          <a:lstStyle/>
          <a:p>
            <a:r>
              <a:rPr lang="en-US" dirty="0"/>
              <a:t>Additional GPP in-situ data:</a:t>
            </a:r>
          </a:p>
          <a:p>
            <a:pPr lvl="1"/>
            <a:r>
              <a:rPr lang="en-US" sz="1400" dirty="0"/>
              <a:t>Already available: ICOS drought initiative 2018</a:t>
            </a:r>
          </a:p>
          <a:p>
            <a:pPr lvl="1"/>
            <a:r>
              <a:rPr lang="en-US" sz="1400" dirty="0"/>
              <a:t>In preparation: </a:t>
            </a:r>
            <a:r>
              <a:rPr lang="en-GB" sz="1400" dirty="0"/>
              <a:t>ICOS COVID-19 initiative (data until 2020)</a:t>
            </a:r>
            <a:endParaRPr lang="en-US" sz="1400" dirty="0"/>
          </a:p>
          <a:p>
            <a:r>
              <a:rPr lang="en-US" dirty="0"/>
              <a:t>Improved P-model</a:t>
            </a:r>
          </a:p>
          <a:p>
            <a:r>
              <a:rPr lang="en-US" dirty="0"/>
              <a:t>Assessment of LST challenges:</a:t>
            </a:r>
          </a:p>
          <a:p>
            <a:pPr lvl="1"/>
            <a:r>
              <a:rPr lang="en-US" dirty="0"/>
              <a:t>Impact of diurnal cycle </a:t>
            </a:r>
          </a:p>
          <a:p>
            <a:pPr lvl="1"/>
            <a:r>
              <a:rPr lang="en-US" dirty="0"/>
              <a:t>Sparse vegetation</a:t>
            </a:r>
          </a:p>
          <a:p>
            <a:r>
              <a:rPr lang="en-US" dirty="0"/>
              <a:t>Full resolution Sentinel 3 European GPP data 2018-2019</a:t>
            </a:r>
          </a:p>
          <a:p>
            <a:pPr marL="0" indent="0">
              <a:buNone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5418225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1DB95-6B42-440A-9F35-191D1B1F6CC8}"/>
              </a:ext>
            </a:extLst>
          </p:cNvPr>
          <p:cNvSpPr txBox="1"/>
          <p:nvPr/>
        </p:nvSpPr>
        <p:spPr>
          <a:xfrm>
            <a:off x="1403648" y="3565054"/>
            <a:ext cx="7135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Thanks to </a:t>
            </a:r>
            <a:r>
              <a:rPr lang="en-US" sz="1600" b="1" dirty="0" err="1"/>
              <a:t>TerrA</a:t>
            </a:r>
            <a:r>
              <a:rPr lang="en-US" sz="1600" b="1" dirty="0"/>
              <a:t>-P contributors: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VITO: </a:t>
            </a:r>
            <a:r>
              <a:rPr lang="en-US" sz="1200" b="1" dirty="0"/>
              <a:t>Else Swinnen</a:t>
            </a:r>
            <a:endParaRPr lang="en-US" sz="1400" b="1" dirty="0"/>
          </a:p>
          <a:p>
            <a:pPr marL="285750" indent="-285750">
              <a:buFontTx/>
              <a:buChar char="-"/>
            </a:pPr>
            <a:r>
              <a:rPr lang="en-US" sz="1400" b="1" dirty="0"/>
              <a:t>Imperial College of London: </a:t>
            </a:r>
            <a:r>
              <a:rPr lang="en-US" sz="1200" b="1" dirty="0"/>
              <a:t>Colin Prentice &amp; colleagues</a:t>
            </a:r>
            <a:endParaRPr lang="en-US" sz="1400" b="1" dirty="0"/>
          </a:p>
          <a:p>
            <a:pPr marL="285750" indent="-285750">
              <a:buFontTx/>
              <a:buChar char="-"/>
            </a:pPr>
            <a:r>
              <a:rPr lang="en-US" sz="1400" b="1" dirty="0"/>
              <a:t>University of Antwerp: </a:t>
            </a:r>
            <a:r>
              <a:rPr lang="en-US" sz="1200" b="1" dirty="0"/>
              <a:t>Ivan Janssen, Manuela </a:t>
            </a:r>
            <a:r>
              <a:rPr lang="en-US" sz="1200" b="1" dirty="0" err="1"/>
              <a:t>Balzarolo</a:t>
            </a:r>
            <a:r>
              <a:rPr lang="en-US" sz="1200" b="1" dirty="0"/>
              <a:t>, Sara Vicca</a:t>
            </a:r>
            <a:endParaRPr lang="en-US" sz="1400" b="1" dirty="0"/>
          </a:p>
          <a:p>
            <a:pPr marL="285750" indent="-285750">
              <a:buFontTx/>
              <a:buChar char="-"/>
            </a:pPr>
            <a:r>
              <a:rPr lang="en-US" sz="1400" b="1" dirty="0"/>
              <a:t>University of Leicester: </a:t>
            </a:r>
            <a:r>
              <a:rPr lang="en-US" sz="1200" b="1" dirty="0"/>
              <a:t>Darren Ghent</a:t>
            </a:r>
            <a:endParaRPr lang="en-US" sz="1400" b="1" dirty="0"/>
          </a:p>
          <a:p>
            <a:pPr marL="285750" indent="-285750">
              <a:buFontTx/>
              <a:buChar char="-"/>
            </a:pPr>
            <a:r>
              <a:rPr lang="en-US" sz="1400" b="1" dirty="0"/>
              <a:t>ESA: </a:t>
            </a:r>
            <a:r>
              <a:rPr lang="en-US" sz="1200" b="1" dirty="0"/>
              <a:t>Philippe </a:t>
            </a:r>
            <a:r>
              <a:rPr lang="en-US" sz="1200" b="1" dirty="0" err="1"/>
              <a:t>Goryl</a:t>
            </a:r>
            <a:r>
              <a:rPr lang="en-US" sz="1200" b="1" dirty="0"/>
              <a:t>, Fabrizio Niro 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Brockmann Consult: </a:t>
            </a:r>
            <a:r>
              <a:rPr lang="en-US" sz="1200" b="1" dirty="0"/>
              <a:t>Carsten Brockmann</a:t>
            </a:r>
            <a:endParaRPr lang="en-US" sz="1400" b="1" dirty="0"/>
          </a:p>
        </p:txBody>
      </p:sp>
      <p:pic>
        <p:nvPicPr>
          <p:cNvPr id="1026" name="Picture 2" descr="https://terra-p.vito.be/sites/terra-p.vito.be/files/styles/slide__2000_800_/public/slide-tree.jpg?itok=dnlkV-lO">
            <a:extLst>
              <a:ext uri="{FF2B5EF4-FFF2-40B4-BE49-F238E27FC236}">
                <a16:creationId xmlns:a16="http://schemas.microsoft.com/office/drawing/2014/main" id="{0B658B89-2824-4C42-A57B-D9608463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" y="-92546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8693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FECD1F94-1C3F-468D-9B60-B50AB72C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2" y="-9443"/>
            <a:ext cx="7097578" cy="1085324"/>
          </a:xfrm>
        </p:spPr>
        <p:txBody>
          <a:bodyPr/>
          <a:lstStyle/>
          <a:p>
            <a:r>
              <a:rPr lang="en-US" sz="3200" dirty="0"/>
              <a:t>Primary Production</a:t>
            </a:r>
            <a:endParaRPr lang="en-BE" sz="3200" dirty="0"/>
          </a:p>
        </p:txBody>
      </p:sp>
      <p:pic>
        <p:nvPicPr>
          <p:cNvPr id="4" name="Picture Placeholder 3" descr="Sun">
            <a:extLst>
              <a:ext uri="{FF2B5EF4-FFF2-40B4-BE49-F238E27FC236}">
                <a16:creationId xmlns:a16="http://schemas.microsoft.com/office/drawing/2014/main" id="{97CFA600-E666-4B7F-9BD0-10B040D3196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87" r="5787"/>
          <a:stretch>
            <a:fillRect/>
          </a:stretch>
        </p:blipFill>
        <p:spPr>
          <a:xfrm>
            <a:off x="3540304" y="971123"/>
            <a:ext cx="816944" cy="923331"/>
          </a:xfrm>
        </p:spPr>
      </p:pic>
      <p:pic>
        <p:nvPicPr>
          <p:cNvPr id="7" name="Graphic 6" descr="Rain">
            <a:extLst>
              <a:ext uri="{FF2B5EF4-FFF2-40B4-BE49-F238E27FC236}">
                <a16:creationId xmlns:a16="http://schemas.microsoft.com/office/drawing/2014/main" id="{79AD8F74-B745-455A-910E-B5B8BA9B9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0254" y="971123"/>
            <a:ext cx="1080000" cy="1080000"/>
          </a:xfrm>
          <a:prstGeom prst="rect">
            <a:avLst/>
          </a:prstGeom>
        </p:spPr>
      </p:pic>
      <p:pic>
        <p:nvPicPr>
          <p:cNvPr id="9" name="Graphic 8" descr="Plant">
            <a:extLst>
              <a:ext uri="{FF2B5EF4-FFF2-40B4-BE49-F238E27FC236}">
                <a16:creationId xmlns:a16="http://schemas.microsoft.com/office/drawing/2014/main" id="{5EEEF6F3-6473-493A-8D50-B206DA6B3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3808" y="2355726"/>
            <a:ext cx="2209936" cy="2209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8FAC14-5D31-442C-AF17-E8253AAA1841}"/>
              </a:ext>
            </a:extLst>
          </p:cNvPr>
          <p:cNvSpPr txBox="1"/>
          <p:nvPr/>
        </p:nvSpPr>
        <p:spPr>
          <a:xfrm>
            <a:off x="1908911" y="1031396"/>
            <a:ext cx="12025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C0</a:t>
            </a:r>
            <a:r>
              <a:rPr lang="en-US" sz="5000" b="1" baseline="-25000" dirty="0"/>
              <a:t>2</a:t>
            </a:r>
            <a:endParaRPr lang="en-BE" sz="5000" b="1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338A2B-4B3D-4118-AD1F-B227B5D3FB05}"/>
              </a:ext>
            </a:extLst>
          </p:cNvPr>
          <p:cNvSpPr txBox="1"/>
          <p:nvPr/>
        </p:nvSpPr>
        <p:spPr>
          <a:xfrm>
            <a:off x="5263489" y="4299125"/>
            <a:ext cx="686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  <a:r>
              <a:rPr lang="en-US" sz="4000" b="1" baseline="-25000" dirty="0"/>
              <a:t>2</a:t>
            </a:r>
            <a:endParaRPr lang="en-BE" sz="4000" b="1" baseline="-25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FBF792-4BC9-4252-B4D6-A4A991682313}"/>
              </a:ext>
            </a:extLst>
          </p:cNvPr>
          <p:cNvCxnSpPr>
            <a:cxnSpLocks/>
          </p:cNvCxnSpPr>
          <p:nvPr/>
        </p:nvCxnSpPr>
        <p:spPr>
          <a:xfrm>
            <a:off x="2668265" y="1991323"/>
            <a:ext cx="697958" cy="56334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552431-B5AD-4D44-9C0B-B4EA757D6E66}"/>
              </a:ext>
            </a:extLst>
          </p:cNvPr>
          <p:cNvCxnSpPr>
            <a:cxnSpLocks/>
          </p:cNvCxnSpPr>
          <p:nvPr/>
        </p:nvCxnSpPr>
        <p:spPr>
          <a:xfrm flipH="1">
            <a:off x="4380018" y="1935705"/>
            <a:ext cx="600472" cy="60400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9E3F72-C67E-423A-AF63-9ADF0833D207}"/>
              </a:ext>
            </a:extLst>
          </p:cNvPr>
          <p:cNvCxnSpPr>
            <a:cxnSpLocks/>
          </p:cNvCxnSpPr>
          <p:nvPr/>
        </p:nvCxnSpPr>
        <p:spPr>
          <a:xfrm>
            <a:off x="3948776" y="1998291"/>
            <a:ext cx="0" cy="47883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D599D9-92E4-4FD9-84CC-FE7E2BDE8FDE}"/>
              </a:ext>
            </a:extLst>
          </p:cNvPr>
          <p:cNvCxnSpPr>
            <a:cxnSpLocks/>
          </p:cNvCxnSpPr>
          <p:nvPr/>
        </p:nvCxnSpPr>
        <p:spPr>
          <a:xfrm>
            <a:off x="4697491" y="3854843"/>
            <a:ext cx="565998" cy="60508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AB9BC9-7C11-4919-935C-22CD1A332652}"/>
              </a:ext>
            </a:extLst>
          </p:cNvPr>
          <p:cNvCxnSpPr>
            <a:cxnSpLocks/>
          </p:cNvCxnSpPr>
          <p:nvPr/>
        </p:nvCxnSpPr>
        <p:spPr>
          <a:xfrm flipH="1">
            <a:off x="2571565" y="4005082"/>
            <a:ext cx="544487" cy="47951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EAB2D09-2EDD-43C7-9DAD-BF6EEE40EBA1}"/>
              </a:ext>
            </a:extLst>
          </p:cNvPr>
          <p:cNvSpPr txBox="1"/>
          <p:nvPr/>
        </p:nvSpPr>
        <p:spPr>
          <a:xfrm>
            <a:off x="54098" y="4524232"/>
            <a:ext cx="3312125" cy="50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baseline="-25000" dirty="0">
                <a:solidFill>
                  <a:srgbClr val="231F20"/>
                </a:solidFill>
              </a:rPr>
              <a:t>Organic compounds</a:t>
            </a:r>
            <a:endParaRPr lang="en-BE" sz="4000" b="1" baseline="-25000" dirty="0">
              <a:solidFill>
                <a:srgbClr val="231F20"/>
              </a:solidFill>
            </a:endParaRPr>
          </a:p>
        </p:txBody>
      </p:sp>
      <p:pic>
        <p:nvPicPr>
          <p:cNvPr id="3" name="Graphic 2" descr="Thermometer">
            <a:extLst>
              <a:ext uri="{FF2B5EF4-FFF2-40B4-BE49-F238E27FC236}">
                <a16:creationId xmlns:a16="http://schemas.microsoft.com/office/drawing/2014/main" id="{11AC7EE1-9555-42DA-889E-7F3532E84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4292" y="2232196"/>
            <a:ext cx="1248984" cy="1248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BC249-0E73-4D3C-88FE-AAB0CA83F83D}"/>
              </a:ext>
            </a:extLst>
          </p:cNvPr>
          <p:cNvSpPr txBox="1"/>
          <p:nvPr/>
        </p:nvSpPr>
        <p:spPr>
          <a:xfrm>
            <a:off x="6759260" y="2655088"/>
            <a:ext cx="238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f(    ,…)</a:t>
            </a:r>
            <a:endParaRPr lang="en-BE" sz="4800" dirty="0"/>
          </a:p>
        </p:txBody>
      </p:sp>
    </p:spTree>
    <p:extLst>
      <p:ext uri="{BB962C8B-B14F-4D97-AF65-F5344CB8AC3E}">
        <p14:creationId xmlns:p14="http://schemas.microsoft.com/office/powerpoint/2010/main" val="34118487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FECD1F94-1C3F-468D-9B60-B50AB72C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2" y="-9443"/>
            <a:ext cx="7097578" cy="1085324"/>
          </a:xfrm>
        </p:spPr>
        <p:txBody>
          <a:bodyPr/>
          <a:lstStyle/>
          <a:p>
            <a:r>
              <a:rPr lang="en-US" sz="3200" dirty="0"/>
              <a:t>Gross Primary Production (GPP)</a:t>
            </a:r>
            <a:endParaRPr lang="en-BE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AB2D09-2EDD-43C7-9DAD-BF6EEE40EBA1}"/>
              </a:ext>
            </a:extLst>
          </p:cNvPr>
          <p:cNvSpPr txBox="1"/>
          <p:nvPr/>
        </p:nvSpPr>
        <p:spPr>
          <a:xfrm>
            <a:off x="467543" y="1153998"/>
            <a:ext cx="5240537" cy="50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baseline="-25000" dirty="0">
                <a:solidFill>
                  <a:srgbClr val="231F20"/>
                </a:solidFill>
              </a:rPr>
              <a:t>Gross Primary Production (GPP)</a:t>
            </a:r>
            <a:endParaRPr lang="en-BE" sz="4000" b="1" baseline="-25000" dirty="0">
              <a:solidFill>
                <a:srgbClr val="231F20"/>
              </a:solidFill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B2EF9C9D-C797-4F0D-AF2A-6D6787B7367E}"/>
              </a:ext>
            </a:extLst>
          </p:cNvPr>
          <p:cNvSpPr/>
          <p:nvPr/>
        </p:nvSpPr>
        <p:spPr>
          <a:xfrm>
            <a:off x="6389275" y="2539523"/>
            <a:ext cx="1496816" cy="889425"/>
          </a:xfrm>
          <a:prstGeom prst="parallelogram">
            <a:avLst/>
          </a:prstGeom>
          <a:noFill/>
          <a:ln w="57150">
            <a:solidFill>
              <a:srgbClr val="231F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3C7F4-3B62-48D2-B083-DCDB205A100C}"/>
              </a:ext>
            </a:extLst>
          </p:cNvPr>
          <p:cNvSpPr txBox="1"/>
          <p:nvPr/>
        </p:nvSpPr>
        <p:spPr>
          <a:xfrm>
            <a:off x="6372200" y="2115812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Per unit area</a:t>
            </a:r>
            <a:endParaRPr lang="en-BE" b="1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974B1-4045-456F-9C1E-AF8CD027A037}"/>
              </a:ext>
            </a:extLst>
          </p:cNvPr>
          <p:cNvSpPr txBox="1"/>
          <p:nvPr/>
        </p:nvSpPr>
        <p:spPr>
          <a:xfrm>
            <a:off x="5868144" y="3579862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Per unit time interval</a:t>
            </a:r>
            <a:endParaRPr lang="en-BE" b="1" i="1" dirty="0"/>
          </a:p>
        </p:txBody>
      </p:sp>
      <p:pic>
        <p:nvPicPr>
          <p:cNvPr id="8" name="Graphic 7" descr="Hourglass">
            <a:extLst>
              <a:ext uri="{FF2B5EF4-FFF2-40B4-BE49-F238E27FC236}">
                <a16:creationId xmlns:a16="http://schemas.microsoft.com/office/drawing/2014/main" id="{96779934-EDAB-45DA-8C1C-6076FFB98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1243" y="4000661"/>
            <a:ext cx="1010458" cy="1010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54EDFE-52D6-486E-9AA1-155419DAC910}"/>
              </a:ext>
            </a:extLst>
          </p:cNvPr>
          <p:cNvSpPr txBox="1"/>
          <p:nvPr/>
        </p:nvSpPr>
        <p:spPr>
          <a:xfrm>
            <a:off x="5580112" y="828256"/>
            <a:ext cx="34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Expressed as carbon/biomass</a:t>
            </a:r>
            <a:endParaRPr lang="en-BE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FAC4F4-877C-49E6-AC05-85BB9F1B6636}"/>
              </a:ext>
            </a:extLst>
          </p:cNvPr>
          <p:cNvSpPr txBox="1"/>
          <p:nvPr/>
        </p:nvSpPr>
        <p:spPr>
          <a:xfrm>
            <a:off x="1475656" y="3593257"/>
            <a:ext cx="2799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[g C / m2 / day]</a:t>
            </a:r>
            <a:endParaRPr lang="en-BE" sz="2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2EE97-A53A-49A3-A7E2-0834C227C949}"/>
              </a:ext>
            </a:extLst>
          </p:cNvPr>
          <p:cNvSpPr/>
          <p:nvPr/>
        </p:nvSpPr>
        <p:spPr>
          <a:xfrm>
            <a:off x="6837021" y="1265846"/>
            <a:ext cx="561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C</a:t>
            </a:r>
            <a:endParaRPr lang="en-BE" sz="4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B4D3E-21C1-4AE9-9E84-AE0E946D05E8}"/>
              </a:ext>
            </a:extLst>
          </p:cNvPr>
          <p:cNvSpPr txBox="1"/>
          <p:nvPr/>
        </p:nvSpPr>
        <p:spPr>
          <a:xfrm>
            <a:off x="661246" y="2043953"/>
            <a:ext cx="4427984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Photosynthetic reduction of CO</a:t>
            </a:r>
            <a:r>
              <a:rPr lang="en-US" sz="2800" baseline="-25000" dirty="0"/>
              <a:t>2</a:t>
            </a:r>
            <a:r>
              <a:rPr lang="en-US" sz="2800" dirty="0"/>
              <a:t> into organic compounds</a:t>
            </a:r>
            <a:endParaRPr lang="en-BE" sz="2800" b="1" baseline="-25000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036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C874FE-BE0E-432E-9264-A6015845E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31" y="3651870"/>
            <a:ext cx="2023711" cy="134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005B3-9627-4CDB-AEA3-D5F5D1B2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651870"/>
            <a:ext cx="1583774" cy="134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C0D42-1505-428D-9DDB-B06524395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628534"/>
            <a:ext cx="1829967" cy="137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DCD2C5A-09E9-4EA5-AF71-CF8F968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2" y="-9443"/>
            <a:ext cx="7961674" cy="853001"/>
          </a:xfrm>
        </p:spPr>
        <p:txBody>
          <a:bodyPr/>
          <a:lstStyle/>
          <a:p>
            <a:r>
              <a:rPr lang="en-US" sz="2800" dirty="0"/>
              <a:t>Aboveground biomass production (ABP)</a:t>
            </a:r>
            <a:endParaRPr lang="en-BE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A4C0F3-8EF0-4D72-B066-04AF7A463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r="17646" b="37914"/>
          <a:stretch/>
        </p:blipFill>
        <p:spPr>
          <a:xfrm>
            <a:off x="3108042" y="627534"/>
            <a:ext cx="2533396" cy="28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8947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C8AAFE-932C-47DB-81E9-9CC74758C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2" y="-9443"/>
            <a:ext cx="7313602" cy="1085324"/>
          </a:xfrm>
        </p:spPr>
        <p:txBody>
          <a:bodyPr/>
          <a:lstStyle/>
          <a:p>
            <a:r>
              <a:rPr lang="en-US" sz="2400" dirty="0"/>
              <a:t>How do we measure/estimate GPP/ABP?</a:t>
            </a:r>
            <a:endParaRPr lang="en-BE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BD20E9-0B3F-4676-8DDE-771554E7A6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538" y="908555"/>
            <a:ext cx="3330363" cy="3096344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/>
              <a:t>GPP</a:t>
            </a:r>
            <a:endParaRPr lang="en-BE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6E0B12-A946-42F0-A656-077D09CA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11" y="2163750"/>
            <a:ext cx="151216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5CF025-18D9-45FA-B0DE-3FA1FDA810B6}"/>
              </a:ext>
            </a:extLst>
          </p:cNvPr>
          <p:cNvSpPr txBox="1"/>
          <p:nvPr/>
        </p:nvSpPr>
        <p:spPr>
          <a:xfrm>
            <a:off x="2179917" y="1993879"/>
            <a:ext cx="1770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Models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1EEB23A-E8C4-4096-8137-E12AA063FC6E}"/>
              </a:ext>
            </a:extLst>
          </p:cNvPr>
          <p:cNvSpPr txBox="1">
            <a:spLocks/>
          </p:cNvSpPr>
          <p:nvPr/>
        </p:nvSpPr>
        <p:spPr bwMode="auto">
          <a:xfrm>
            <a:off x="5603415" y="733480"/>
            <a:ext cx="333036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C4C4C"/>
                </a:solidFill>
                <a:latin typeface="+mn-lt"/>
                <a:ea typeface="Trebuchet MS" pitchFamily="34" charset="0"/>
                <a:cs typeface="Trebuchet M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i="0" kern="1200">
                <a:solidFill>
                  <a:srgbClr val="4C4C4C"/>
                </a:solidFill>
                <a:effectLst/>
                <a:latin typeface="+mn-lt"/>
                <a:ea typeface="Trebuchet MS" pitchFamily="34" charset="0"/>
                <a:cs typeface="Trebuchet M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u="none" kern="1200">
                <a:solidFill>
                  <a:schemeClr val="tx1">
                    <a:lumMod val="50000"/>
                  </a:schemeClr>
                </a:solidFill>
                <a:latin typeface="+mn-lt"/>
                <a:ea typeface="Trebuchet MS" pitchFamily="34" charset="0"/>
                <a:cs typeface="Trebuchet M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400" i="1" kern="1200">
                <a:solidFill>
                  <a:srgbClr val="67AF3E"/>
                </a:solidFill>
                <a:effectLst/>
                <a:latin typeface="+mn-lt"/>
                <a:ea typeface="Trebuchet MS" pitchFamily="34" charset="0"/>
                <a:cs typeface="Trebuchet M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C4C4C"/>
                </a:solidFill>
                <a:latin typeface="Trebuchet MS"/>
                <a:ea typeface="Trebuchet MS" pitchFamily="34" charset="0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/>
              <a:t>ABP</a:t>
            </a:r>
            <a:endParaRPr lang="en-BE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732E468-FF33-4832-BC05-66A38F72E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028" y="2137903"/>
            <a:ext cx="2072222" cy="1381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290195-C401-4F91-B89E-43F4316972E1}"/>
              </a:ext>
            </a:extLst>
          </p:cNvPr>
          <p:cNvSpPr/>
          <p:nvPr/>
        </p:nvSpPr>
        <p:spPr>
          <a:xfrm>
            <a:off x="309062" y="1617646"/>
            <a:ext cx="950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In-situ</a:t>
            </a:r>
            <a:endParaRPr lang="en-BE" sz="2000" b="1" i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3B639E-B0D8-4931-9651-2D86F05F69E0}"/>
              </a:ext>
            </a:extLst>
          </p:cNvPr>
          <p:cNvSpPr/>
          <p:nvPr/>
        </p:nvSpPr>
        <p:spPr>
          <a:xfrm>
            <a:off x="2411760" y="1607692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Global</a:t>
            </a:r>
            <a:endParaRPr lang="en-BE" sz="2000" b="1" i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EC22CC-3A04-4702-9679-6C2FC4E9EBDD}"/>
              </a:ext>
            </a:extLst>
          </p:cNvPr>
          <p:cNvSpPr/>
          <p:nvPr/>
        </p:nvSpPr>
        <p:spPr>
          <a:xfrm>
            <a:off x="5124545" y="1573058"/>
            <a:ext cx="950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In-situ</a:t>
            </a:r>
            <a:endParaRPr lang="en-BE" sz="2000" b="1" i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EE113C-71AE-415F-BDBF-B9946FAFC028}"/>
              </a:ext>
            </a:extLst>
          </p:cNvPr>
          <p:cNvSpPr/>
          <p:nvPr/>
        </p:nvSpPr>
        <p:spPr>
          <a:xfrm>
            <a:off x="7449787" y="1598854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Global</a:t>
            </a:r>
            <a:endParaRPr lang="en-BE" sz="20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15B7-6E22-4456-A974-F3E78F9BEF7B}"/>
              </a:ext>
            </a:extLst>
          </p:cNvPr>
          <p:cNvSpPr txBox="1"/>
          <p:nvPr/>
        </p:nvSpPr>
        <p:spPr>
          <a:xfrm>
            <a:off x="7163289" y="2030173"/>
            <a:ext cx="1770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177DA5-F0E9-4DD8-A278-516A919AA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578" y="2606663"/>
            <a:ext cx="1281249" cy="1295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613411-3353-4514-AD16-FD596D3FB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515" y="2606663"/>
            <a:ext cx="1281249" cy="12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9615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EEBFF-1360-4A53-A2CE-7AD6FE9D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2" y="-9443"/>
            <a:ext cx="7889666" cy="1085324"/>
          </a:xfrm>
        </p:spPr>
        <p:txBody>
          <a:bodyPr/>
          <a:lstStyle/>
          <a:p>
            <a:r>
              <a:rPr lang="en-US" sz="2000" dirty="0" err="1"/>
              <a:t>TerrA</a:t>
            </a:r>
            <a:r>
              <a:rPr lang="en-US" sz="2000" dirty="0"/>
              <a:t>-P: Scientific Exploitation of Sentinel 3 for GPP/ABP</a:t>
            </a:r>
            <a:endParaRPr lang="en-BE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B52DF2-DFC4-46C2-9363-F3144B16A81E}"/>
              </a:ext>
            </a:extLst>
          </p:cNvPr>
          <p:cNvGrpSpPr/>
          <p:nvPr/>
        </p:nvGrpSpPr>
        <p:grpSpPr>
          <a:xfrm>
            <a:off x="1088846" y="915564"/>
            <a:ext cx="6881554" cy="3969867"/>
            <a:chOff x="999272" y="14897572"/>
            <a:chExt cx="13751460" cy="66689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767C99-E377-4217-96BB-51F0CEE090F2}"/>
                </a:ext>
              </a:extLst>
            </p:cNvPr>
            <p:cNvGrpSpPr/>
            <p:nvPr/>
          </p:nvGrpSpPr>
          <p:grpSpPr>
            <a:xfrm>
              <a:off x="1301754" y="14897572"/>
              <a:ext cx="13448978" cy="2109386"/>
              <a:chOff x="15324514" y="12699902"/>
              <a:chExt cx="12968935" cy="2144869"/>
            </a:xfrm>
          </p:grpSpPr>
          <p:sp>
            <p:nvSpPr>
              <p:cNvPr id="17" name="Rounded Rectangle 13">
                <a:extLst>
                  <a:ext uri="{FF2B5EF4-FFF2-40B4-BE49-F238E27FC236}">
                    <a16:creationId xmlns:a16="http://schemas.microsoft.com/office/drawing/2014/main" id="{C821D60F-BEC6-45E7-857D-C8DCC677E928}"/>
                  </a:ext>
                </a:extLst>
              </p:cNvPr>
              <p:cNvSpPr/>
              <p:nvPr/>
            </p:nvSpPr>
            <p:spPr bwMode="auto">
              <a:xfrm>
                <a:off x="16021616" y="12795524"/>
                <a:ext cx="12271833" cy="2013173"/>
              </a:xfrm>
              <a:prstGeom prst="roundRect">
                <a:avLst/>
              </a:prstGeom>
              <a:solidFill>
                <a:srgbClr val="60C000">
                  <a:alpha val="25098"/>
                </a:srgbClr>
              </a:solidFill>
              <a:ln w="19050" cap="flat" cmpd="sng" algn="ctr">
                <a:solidFill>
                  <a:srgbClr val="00454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11425" tIns="205713" rIns="411425" bIns="205713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560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97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C60E286-E7CA-490B-AECE-9FA47AE7DC35}"/>
                  </a:ext>
                </a:extLst>
              </p:cNvPr>
              <p:cNvSpPr/>
              <p:nvPr/>
            </p:nvSpPr>
            <p:spPr>
              <a:xfrm>
                <a:off x="17292391" y="12699902"/>
                <a:ext cx="10888180" cy="2144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92088">
                  <a:lnSpc>
                    <a:spcPct val="130000"/>
                  </a:lnSpc>
                </a:pPr>
                <a:r>
                  <a:rPr lang="en-US" sz="2000" b="1" cap="all" dirty="0">
                    <a:solidFill>
                      <a:srgbClr val="004545"/>
                    </a:solidFill>
                    <a:latin typeface="+mj-lt"/>
                  </a:rPr>
                  <a:t>Definition</a:t>
                </a:r>
                <a:r>
                  <a:rPr lang="en-US" sz="2400" b="1" cap="all" dirty="0">
                    <a:solidFill>
                      <a:srgbClr val="004545"/>
                    </a:solidFill>
                    <a:latin typeface="+mj-lt"/>
                  </a:rPr>
                  <a:t> </a:t>
                </a:r>
              </a:p>
              <a:p>
                <a:pPr marL="192088">
                  <a:lnSpc>
                    <a:spcPct val="130000"/>
                  </a:lnSpc>
                </a:pPr>
                <a:r>
                  <a:rPr lang="en-US" dirty="0">
                    <a:solidFill>
                      <a:srgbClr val="004545"/>
                    </a:solidFill>
                    <a:latin typeface="+mj-lt"/>
                  </a:rPr>
                  <a:t>P-model</a:t>
                </a:r>
              </a:p>
              <a:p>
                <a:pPr marL="192088">
                  <a:lnSpc>
                    <a:spcPct val="130000"/>
                  </a:lnSpc>
                </a:pPr>
                <a:r>
                  <a:rPr lang="en-US" sz="1600" i="1" dirty="0">
                    <a:solidFill>
                      <a:srgbClr val="004545"/>
                    </a:solidFill>
                    <a:latin typeface="+mj-lt"/>
                  </a:rPr>
                  <a:t>Imperial College London (ICL)</a:t>
                </a:r>
                <a:endParaRPr lang="nl-BE" sz="1600" i="1" dirty="0">
                  <a:solidFill>
                    <a:srgbClr val="004545"/>
                  </a:solidFill>
                  <a:latin typeface="+mj-lt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F32223D-37C3-4634-8678-3E58B0A547D1}"/>
                  </a:ext>
                </a:extLst>
              </p:cNvPr>
              <p:cNvSpPr/>
              <p:nvPr/>
            </p:nvSpPr>
            <p:spPr bwMode="auto">
              <a:xfrm>
                <a:off x="15324514" y="12781881"/>
                <a:ext cx="2002580" cy="2026817"/>
              </a:xfrm>
              <a:prstGeom prst="ellipse">
                <a:avLst/>
              </a:prstGeom>
              <a:solidFill>
                <a:srgbClr val="00454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11425" tIns="205713" rIns="411425" bIns="205713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560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97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861289-1CB2-4EFF-9B2E-49A0731BDA66}"/>
                </a:ext>
              </a:extLst>
            </p:cNvPr>
            <p:cNvGrpSpPr/>
            <p:nvPr/>
          </p:nvGrpSpPr>
          <p:grpSpPr>
            <a:xfrm>
              <a:off x="999272" y="15103593"/>
              <a:ext cx="13751459" cy="6462942"/>
              <a:chOff x="15032830" y="12807671"/>
              <a:chExt cx="13260619" cy="6571658"/>
            </a:xfrm>
          </p:grpSpPr>
          <p:sp>
            <p:nvSpPr>
              <p:cNvPr id="13" name="Rounded Rectangle 88">
                <a:extLst>
                  <a:ext uri="{FF2B5EF4-FFF2-40B4-BE49-F238E27FC236}">
                    <a16:creationId xmlns:a16="http://schemas.microsoft.com/office/drawing/2014/main" id="{7D8627C4-B230-4166-9DBC-C26B17403463}"/>
                  </a:ext>
                </a:extLst>
              </p:cNvPr>
              <p:cNvSpPr/>
              <p:nvPr/>
            </p:nvSpPr>
            <p:spPr bwMode="auto">
              <a:xfrm>
                <a:off x="16021616" y="17376749"/>
                <a:ext cx="12271833" cy="1988936"/>
              </a:xfrm>
              <a:prstGeom prst="roundRect">
                <a:avLst/>
              </a:prstGeom>
              <a:solidFill>
                <a:srgbClr val="60C000">
                  <a:alpha val="25098"/>
                </a:srgbClr>
              </a:solidFill>
              <a:ln w="19050" cap="flat" cmpd="sng" algn="ctr">
                <a:solidFill>
                  <a:srgbClr val="00454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11425" tIns="205713" rIns="411425" bIns="205713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560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97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BBE6FE8-0F5C-4CCA-87D9-12ADDEC568C5}"/>
                  </a:ext>
                </a:extLst>
              </p:cNvPr>
              <p:cNvSpPr/>
              <p:nvPr/>
            </p:nvSpPr>
            <p:spPr bwMode="auto">
              <a:xfrm>
                <a:off x="15324515" y="17376749"/>
                <a:ext cx="2002580" cy="2002580"/>
              </a:xfrm>
              <a:prstGeom prst="ellipse">
                <a:avLst/>
              </a:prstGeom>
              <a:solidFill>
                <a:srgbClr val="00454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11425" tIns="205713" rIns="411425" bIns="205713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560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97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CF1EDF-3F69-471B-85FC-6D6F4FC1304E}"/>
                  </a:ext>
                </a:extLst>
              </p:cNvPr>
              <p:cNvSpPr/>
              <p:nvPr/>
            </p:nvSpPr>
            <p:spPr>
              <a:xfrm>
                <a:off x="17092306" y="17321055"/>
                <a:ext cx="11189423" cy="1872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8913" defTabSz="228600">
                  <a:lnSpc>
                    <a:spcPct val="120000"/>
                  </a:lnSpc>
                </a:pPr>
                <a:r>
                  <a:rPr lang="en-US" sz="2000" b="1" cap="all" dirty="0">
                    <a:solidFill>
                      <a:srgbClr val="004545"/>
                    </a:solidFill>
                    <a:latin typeface="+mj-lt"/>
                  </a:rPr>
                  <a:t>Validation</a:t>
                </a:r>
              </a:p>
              <a:p>
                <a:pPr marL="188913" defTabSz="228600">
                  <a:lnSpc>
                    <a:spcPct val="120000"/>
                  </a:lnSpc>
                </a:pPr>
                <a:r>
                  <a:rPr lang="en-US" dirty="0">
                    <a:solidFill>
                      <a:srgbClr val="004545"/>
                    </a:solidFill>
                    <a:latin typeface="+mj-lt"/>
                  </a:rPr>
                  <a:t>FLUXNET &amp; ABP in-situ</a:t>
                </a:r>
              </a:p>
              <a:p>
                <a:pPr marL="188913" defTabSz="228600">
                  <a:lnSpc>
                    <a:spcPct val="120000"/>
                  </a:lnSpc>
                </a:pPr>
                <a:r>
                  <a:rPr lang="en-US" sz="1600" i="1" dirty="0">
                    <a:solidFill>
                      <a:srgbClr val="004545"/>
                    </a:solidFill>
                    <a:latin typeface="+mj-lt"/>
                  </a:rPr>
                  <a:t>University of Antwerp</a:t>
                </a:r>
                <a:endParaRPr lang="nl-BE" sz="1600" i="1" dirty="0">
                  <a:solidFill>
                    <a:srgbClr val="004545"/>
                  </a:solidFill>
                  <a:latin typeface="+mj-lt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9280718-9CA0-43CD-AE4A-1E4262F82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32830" y="12807671"/>
                <a:ext cx="2585955" cy="1739068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6AD31D-23A9-49CA-B22A-5AF71D7B47CC}"/>
                </a:ext>
              </a:extLst>
            </p:cNvPr>
            <p:cNvGrpSpPr/>
            <p:nvPr/>
          </p:nvGrpSpPr>
          <p:grpSpPr>
            <a:xfrm>
              <a:off x="1301755" y="17318062"/>
              <a:ext cx="13448977" cy="2011572"/>
              <a:chOff x="15324515" y="15076481"/>
              <a:chExt cx="12968934" cy="2045410"/>
            </a:xfrm>
          </p:grpSpPr>
          <p:sp>
            <p:nvSpPr>
              <p:cNvPr id="10" name="Rounded Rectangle 87">
                <a:extLst>
                  <a:ext uri="{FF2B5EF4-FFF2-40B4-BE49-F238E27FC236}">
                    <a16:creationId xmlns:a16="http://schemas.microsoft.com/office/drawing/2014/main" id="{B3E3E6B6-C9A3-482C-B24D-438ABFB77E14}"/>
                  </a:ext>
                </a:extLst>
              </p:cNvPr>
              <p:cNvSpPr/>
              <p:nvPr/>
            </p:nvSpPr>
            <p:spPr bwMode="auto">
              <a:xfrm>
                <a:off x="16021616" y="15076481"/>
                <a:ext cx="12271833" cy="1988936"/>
              </a:xfrm>
              <a:prstGeom prst="roundRect">
                <a:avLst/>
              </a:prstGeom>
              <a:solidFill>
                <a:srgbClr val="60C000">
                  <a:alpha val="25098"/>
                </a:srgbClr>
              </a:solidFill>
              <a:ln w="19050" cap="flat" cmpd="sng" algn="ctr">
                <a:solidFill>
                  <a:srgbClr val="00454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11425" tIns="205713" rIns="411425" bIns="205713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560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97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7D5DD49-B9C1-4B95-B041-F037C6011DCB}"/>
                  </a:ext>
                </a:extLst>
              </p:cNvPr>
              <p:cNvSpPr/>
              <p:nvPr/>
            </p:nvSpPr>
            <p:spPr bwMode="auto">
              <a:xfrm>
                <a:off x="15324515" y="15076481"/>
                <a:ext cx="2002580" cy="2002580"/>
              </a:xfrm>
              <a:prstGeom prst="ellipse">
                <a:avLst/>
              </a:prstGeom>
              <a:solidFill>
                <a:srgbClr val="00454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11425" tIns="205713" rIns="411425" bIns="205713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560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97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D6B8356-46A2-4F72-87AA-AE788ECF61DC}"/>
                  </a:ext>
                </a:extLst>
              </p:cNvPr>
              <p:cNvSpPr/>
              <p:nvPr/>
            </p:nvSpPr>
            <p:spPr>
              <a:xfrm>
                <a:off x="17174270" y="15113712"/>
                <a:ext cx="10888178" cy="2008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>
                  <a:lnSpc>
                    <a:spcPct val="130000"/>
                  </a:lnSpc>
                </a:pPr>
                <a:r>
                  <a:rPr lang="en-US" sz="2000" b="1" cap="all" dirty="0">
                    <a:solidFill>
                      <a:srgbClr val="004545"/>
                    </a:solidFill>
                    <a:latin typeface="+mj-lt"/>
                  </a:rPr>
                  <a:t>Implementation</a:t>
                </a:r>
              </a:p>
              <a:p>
                <a:pPr marL="180975">
                  <a:lnSpc>
                    <a:spcPct val="130000"/>
                  </a:lnSpc>
                </a:pPr>
                <a:r>
                  <a:rPr lang="en-US" dirty="0">
                    <a:solidFill>
                      <a:srgbClr val="004545"/>
                    </a:solidFill>
                    <a:latin typeface="+mj-lt"/>
                  </a:rPr>
                  <a:t>EO data &amp; processing</a:t>
                </a:r>
              </a:p>
              <a:p>
                <a:pPr marL="180975">
                  <a:lnSpc>
                    <a:spcPct val="130000"/>
                  </a:lnSpc>
                </a:pPr>
                <a:r>
                  <a:rPr lang="en-US" sz="1600" i="1" dirty="0">
                    <a:solidFill>
                      <a:srgbClr val="004545"/>
                    </a:solidFill>
                    <a:latin typeface="+mj-lt"/>
                  </a:rPr>
                  <a:t>VITO remote sensing</a:t>
                </a:r>
                <a:endParaRPr lang="nl-BE" sz="1600" i="1" dirty="0">
                  <a:solidFill>
                    <a:srgbClr val="004545"/>
                  </a:solidFill>
                  <a:latin typeface="+mj-lt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86E1AB-28F9-42E7-AC90-998C0800D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816" y="19984865"/>
              <a:ext cx="1244324" cy="1244324"/>
            </a:xfrm>
            <a:prstGeom prst="rect">
              <a:avLst/>
            </a:prstGeom>
          </p:spPr>
        </p:pic>
        <p:pic>
          <p:nvPicPr>
            <p:cNvPr id="9" name="Picture 13" descr="\\vito.local\VITO\Unit_TAP\Secretariat\Communication\PR&amp;Com\01.TAP General\Communicatie-PR_TAP\Icons\MEP_zwart.png">
              <a:extLst>
                <a:ext uri="{FF2B5EF4-FFF2-40B4-BE49-F238E27FC236}">
                  <a16:creationId xmlns:a16="http://schemas.microsoft.com/office/drawing/2014/main" id="{2B4C3CBF-5D16-4850-A503-9059EF4CEE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7" t="41808" r="25548"/>
            <a:stretch/>
          </p:blipFill>
          <p:spPr bwMode="auto">
            <a:xfrm>
              <a:off x="1678816" y="17649990"/>
              <a:ext cx="1390650" cy="1255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279887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1D88-8EF6-420A-8464-A60A9833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P-model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D308C-7893-411A-9393-57B37AECF2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9571" y="1212890"/>
            <a:ext cx="6924858" cy="3096344"/>
          </a:xfrm>
        </p:spPr>
        <p:txBody>
          <a:bodyPr/>
          <a:lstStyle/>
          <a:p>
            <a:r>
              <a:rPr lang="en-US" dirty="0"/>
              <a:t>Form of a Light Use Efficiency model</a:t>
            </a:r>
          </a:p>
          <a:p>
            <a:r>
              <a:rPr lang="en-US" dirty="0"/>
              <a:t>No discontinuities at biome boundaries</a:t>
            </a:r>
          </a:p>
          <a:p>
            <a:r>
              <a:rPr lang="en-US" dirty="0"/>
              <a:t>Physiological effects of atmospheric CO2</a:t>
            </a:r>
          </a:p>
          <a:p>
            <a:r>
              <a:rPr lang="en-US" dirty="0"/>
              <a:t>Universal: calibration based on 1 parameter</a:t>
            </a:r>
          </a:p>
          <a:p>
            <a:r>
              <a:rPr lang="en-US" dirty="0"/>
              <a:t>C3 version &amp; C4 version</a:t>
            </a:r>
          </a:p>
          <a:p>
            <a:r>
              <a:rPr lang="en-US" dirty="0"/>
              <a:t>Wang, H., I.C. Prentice et al. 2017</a:t>
            </a:r>
          </a:p>
          <a:p>
            <a:pPr marL="0" indent="0">
              <a:buNone/>
            </a:pPr>
            <a:endParaRPr lang="en-US" dirty="0"/>
          </a:p>
          <a:p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6E13A-9753-4D34-8F50-B3D122186667}"/>
              </a:ext>
            </a:extLst>
          </p:cNvPr>
          <p:cNvSpPr txBox="1"/>
          <p:nvPr/>
        </p:nvSpPr>
        <p:spPr>
          <a:xfrm>
            <a:off x="1259632" y="3939902"/>
            <a:ext cx="6089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Wang, H., I.C Prentice, W.M. Cornwell, T.F. Keenan, T.W. Davis, I.J. Wright, B.J. Evans and C. Peng (2017) Towards a universal model for carbon dioxide uptake by plants. </a:t>
            </a:r>
            <a:r>
              <a:rPr lang="en-US" sz="1200" i="1" dirty="0"/>
              <a:t>Nature Plants </a:t>
            </a:r>
            <a:r>
              <a:rPr lang="en-US" sz="1200" b="1" dirty="0"/>
              <a:t>3</a:t>
            </a:r>
            <a:r>
              <a:rPr lang="en-US" sz="1200" dirty="0"/>
              <a:t>: 734–741</a:t>
            </a:r>
            <a:r>
              <a:rPr lang="en-US" dirty="0"/>
              <a:t>.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847578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1D88-8EF6-420A-8464-A60A9833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06" y="-24707"/>
            <a:ext cx="5915000" cy="1085324"/>
          </a:xfrm>
        </p:spPr>
        <p:txBody>
          <a:bodyPr/>
          <a:lstStyle/>
          <a:p>
            <a:r>
              <a:rPr lang="en-US" dirty="0"/>
              <a:t>GPP modelling</a:t>
            </a:r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2803E0-7932-4DDB-97C2-383F12EA420E}"/>
              </a:ext>
            </a:extLst>
          </p:cNvPr>
          <p:cNvSpPr txBox="1"/>
          <p:nvPr/>
        </p:nvSpPr>
        <p:spPr>
          <a:xfrm>
            <a:off x="4044506" y="2133479"/>
            <a:ext cx="203181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P-model</a:t>
            </a:r>
            <a:endParaRPr lang="en-BE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67DCC-A5F1-43CA-84CB-B5710A7C4509}"/>
              </a:ext>
            </a:extLst>
          </p:cNvPr>
          <p:cNvSpPr txBox="1"/>
          <p:nvPr/>
        </p:nvSpPr>
        <p:spPr>
          <a:xfrm>
            <a:off x="392067" y="1152827"/>
            <a:ext cx="2076209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/>
              <a:t>Meteo</a:t>
            </a:r>
            <a:r>
              <a:rPr lang="en-US" sz="2800" b="1" dirty="0"/>
              <a:t> data</a:t>
            </a:r>
            <a:endParaRPr lang="en-BE" dirty="0"/>
          </a:p>
          <a:p>
            <a:r>
              <a:rPr lang="en-US" sz="1400" b="1" dirty="0"/>
              <a:t>Solar radiation</a:t>
            </a:r>
          </a:p>
          <a:p>
            <a:r>
              <a:rPr lang="en-US" sz="1400" b="1" dirty="0" err="1"/>
              <a:t>vapour</a:t>
            </a:r>
            <a:r>
              <a:rPr lang="en-US" sz="1400" b="1" dirty="0"/>
              <a:t> pressure 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E9BF2-7FF7-417C-8958-9743F9D01D75}"/>
              </a:ext>
            </a:extLst>
          </p:cNvPr>
          <p:cNvSpPr txBox="1"/>
          <p:nvPr/>
        </p:nvSpPr>
        <p:spPr>
          <a:xfrm>
            <a:off x="818104" y="2310140"/>
            <a:ext cx="1224136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fAPAR</a:t>
            </a:r>
            <a:endParaRPr lang="en-BE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CE177-7C14-4815-A4B1-78F22CA072FD}"/>
              </a:ext>
            </a:extLst>
          </p:cNvPr>
          <p:cNvSpPr txBox="1"/>
          <p:nvPr/>
        </p:nvSpPr>
        <p:spPr>
          <a:xfrm>
            <a:off x="332147" y="3089099"/>
            <a:ext cx="2030877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Temperature</a:t>
            </a:r>
          </a:p>
          <a:p>
            <a:pPr algn="ctr"/>
            <a:r>
              <a:rPr lang="en-US" sz="1600" b="1" dirty="0"/>
              <a:t>LST or </a:t>
            </a:r>
            <a:r>
              <a:rPr lang="en-US" sz="1600" b="1" dirty="0" err="1"/>
              <a:t>Tair</a:t>
            </a:r>
            <a:endParaRPr lang="en-US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79199-E675-456E-84EF-1356410D0421}"/>
              </a:ext>
            </a:extLst>
          </p:cNvPr>
          <p:cNvSpPr txBox="1"/>
          <p:nvPr/>
        </p:nvSpPr>
        <p:spPr>
          <a:xfrm>
            <a:off x="7207688" y="2043263"/>
            <a:ext cx="1824538" cy="8617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GPP</a:t>
            </a:r>
          </a:p>
          <a:p>
            <a:r>
              <a:rPr lang="en-US" b="1" dirty="0"/>
              <a:t>+ uncertainties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222B2327-A287-407C-8E47-52967E19F471}"/>
              </a:ext>
            </a:extLst>
          </p:cNvPr>
          <p:cNvCxnSpPr>
            <a:stCxn id="5" idx="3"/>
            <a:endCxn id="4" idx="1"/>
          </p:cNvCxnSpPr>
          <p:nvPr/>
        </p:nvCxnSpPr>
        <p:spPr>
          <a:xfrm>
            <a:off x="2468276" y="1629881"/>
            <a:ext cx="1576230" cy="82676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0ECC8CA-F5D7-489E-9E5B-D3B3D82CCAD8}"/>
              </a:ext>
            </a:extLst>
          </p:cNvPr>
          <p:cNvCxnSpPr>
            <a:stCxn id="6" idx="3"/>
            <a:endCxn id="4" idx="1"/>
          </p:cNvCxnSpPr>
          <p:nvPr/>
        </p:nvCxnSpPr>
        <p:spPr>
          <a:xfrm flipV="1">
            <a:off x="2042240" y="2456645"/>
            <a:ext cx="2002266" cy="115105"/>
          </a:xfrm>
          <a:prstGeom prst="bentConnector3">
            <a:avLst>
              <a:gd name="adj1" fmla="val 60656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1D349CE4-1E8F-46D1-935B-6865704694CB}"/>
              </a:ext>
            </a:extLst>
          </p:cNvPr>
          <p:cNvCxnSpPr>
            <a:stCxn id="7" idx="3"/>
            <a:endCxn id="4" idx="1"/>
          </p:cNvCxnSpPr>
          <p:nvPr/>
        </p:nvCxnSpPr>
        <p:spPr>
          <a:xfrm flipV="1">
            <a:off x="2363024" y="2456645"/>
            <a:ext cx="1681482" cy="986397"/>
          </a:xfrm>
          <a:prstGeom prst="bentConnector3">
            <a:avLst>
              <a:gd name="adj1" fmla="val 54398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B97E86A-8FBD-4A76-9D13-5F38800E9948}"/>
              </a:ext>
            </a:extLst>
          </p:cNvPr>
          <p:cNvSpPr txBox="1"/>
          <p:nvPr/>
        </p:nvSpPr>
        <p:spPr>
          <a:xfrm>
            <a:off x="1031664" y="4059685"/>
            <a:ext cx="797013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CO</a:t>
            </a:r>
            <a:r>
              <a:rPr lang="en-US" sz="2800" b="1" baseline="-25000" dirty="0"/>
              <a:t>2</a:t>
            </a:r>
            <a:endParaRPr lang="en-BE" sz="2800" b="1" baseline="-25000" dirty="0"/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AE3AA7E4-E1FD-4EB4-95FF-1A802638EFCA}"/>
              </a:ext>
            </a:extLst>
          </p:cNvPr>
          <p:cNvCxnSpPr>
            <a:stCxn id="34" idx="3"/>
            <a:endCxn id="4" idx="1"/>
          </p:cNvCxnSpPr>
          <p:nvPr/>
        </p:nvCxnSpPr>
        <p:spPr>
          <a:xfrm flipV="1">
            <a:off x="1828677" y="2456645"/>
            <a:ext cx="2215829" cy="1864650"/>
          </a:xfrm>
          <a:prstGeom prst="bentConnector3">
            <a:avLst>
              <a:gd name="adj1" fmla="val 64787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D4FBFB3-34BD-4EE7-A96C-FE14017C82CB}"/>
              </a:ext>
            </a:extLst>
          </p:cNvPr>
          <p:cNvCxnSpPr>
            <a:stCxn id="4" idx="3"/>
            <a:endCxn id="8" idx="1"/>
          </p:cNvCxnSpPr>
          <p:nvPr/>
        </p:nvCxnSpPr>
        <p:spPr>
          <a:xfrm>
            <a:off x="6076320" y="2456645"/>
            <a:ext cx="1131368" cy="17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2443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2B75-B3CA-4602-8FBA-86F20B43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GPP models &amp; drought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2459D-B53A-42E2-858D-D928551C6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9632" y="1023578"/>
            <a:ext cx="7776864" cy="3780420"/>
          </a:xfrm>
        </p:spPr>
        <p:txBody>
          <a:bodyPr/>
          <a:lstStyle/>
          <a:p>
            <a:r>
              <a:rPr lang="en-US" sz="1800" dirty="0" err="1"/>
              <a:t>fAPAR</a:t>
            </a:r>
            <a:r>
              <a:rPr lang="en-US" sz="1800" dirty="0"/>
              <a:t> -&gt; </a:t>
            </a:r>
            <a:r>
              <a:rPr lang="en-US" sz="1600" dirty="0"/>
              <a:t>accounts for reduced photosynthesis caused by moderate droughts or dry seasons in most biomes </a:t>
            </a:r>
          </a:p>
          <a:p>
            <a:r>
              <a:rPr lang="en-US" sz="1800" dirty="0"/>
              <a:t>EO based GPP models typically underestimate the effect of extreme droughts &amp; dry seasons in a number of biomes (e.g. Mediterranean forests)</a:t>
            </a:r>
          </a:p>
          <a:p>
            <a:r>
              <a:rPr lang="en-US" sz="1800" dirty="0"/>
              <a:t>Could be corrected by including soil moisture information, but with additional challenges:</a:t>
            </a:r>
          </a:p>
          <a:p>
            <a:pPr lvl="1"/>
            <a:r>
              <a:rPr lang="en-US" sz="1600" dirty="0"/>
              <a:t>Requires additional modelling components</a:t>
            </a:r>
          </a:p>
          <a:p>
            <a:pPr lvl="1"/>
            <a:r>
              <a:rPr lang="en-US" sz="1600" dirty="0"/>
              <a:t>Reliability of soil moisture estimates in full canopy vegetation</a:t>
            </a:r>
          </a:p>
          <a:p>
            <a:r>
              <a:rPr lang="en-US" sz="1800" dirty="0"/>
              <a:t>Hypothesis: LST reflects the effect of restricted transpiration and thus reduced photosynthesis</a:t>
            </a:r>
          </a:p>
        </p:txBody>
      </p:sp>
    </p:spTree>
    <p:extLst>
      <p:ext uri="{BB962C8B-B14F-4D97-AF65-F5344CB8AC3E}">
        <p14:creationId xmlns:p14="http://schemas.microsoft.com/office/powerpoint/2010/main" val="48362567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VITO.RS_Template.20180409">
  <a:themeElements>
    <a:clrScheme name="VITO2015">
      <a:dk1>
        <a:srgbClr val="231F20"/>
      </a:dk1>
      <a:lt1>
        <a:srgbClr val="FFFFFF"/>
      </a:lt1>
      <a:dk2>
        <a:srgbClr val="002E56"/>
      </a:dk2>
      <a:lt2>
        <a:srgbClr val="FFFFFF"/>
      </a:lt2>
      <a:accent1>
        <a:srgbClr val="F58220"/>
      </a:accent1>
      <a:accent2>
        <a:srgbClr val="34A3DC"/>
      </a:accent2>
      <a:accent3>
        <a:srgbClr val="67AF3E"/>
      </a:accent3>
      <a:accent4>
        <a:srgbClr val="C55E66"/>
      </a:accent4>
      <a:accent5>
        <a:srgbClr val="E5BB29"/>
      </a:accent5>
      <a:accent6>
        <a:srgbClr val="4693A9"/>
      </a:accent6>
      <a:hlink>
        <a:srgbClr val="0000FF"/>
      </a:hlink>
      <a:folHlink>
        <a:srgbClr val="871F78"/>
      </a:folHlink>
    </a:clrScheme>
    <a:fontScheme name="VITO2015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679cc63-8e4b-49cc-9a6b-3d5998be16a7">V6TN56R7T2CK-313899372-732</_dlc_DocId>
    <_dlc_DocIdUrl xmlns="9679cc63-8e4b-49cc-9a6b-3d5998be16a7">
      <Url>https://vitoresearch.sharepoint.com/sites/brand/_layouts/15/DocIdRedir.aspx?ID=V6TN56R7T2CK-313899372-732</Url>
      <Description>V6TN56R7T2CK-313899372-732</Description>
    </_dlc_DocIdUrl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0432625861E7D94CBECE1CA18F3290A4" ma:contentTypeVersion="6" ma:contentTypeDescription="Upload an image or a photograph." ma:contentTypeScope="" ma:versionID="00ec39e6932329ace0e3c0a0f0d99667">
  <xsd:schema xmlns:xsd="http://www.w3.org/2001/XMLSchema" xmlns:xs="http://www.w3.org/2001/XMLSchema" xmlns:p="http://schemas.microsoft.com/office/2006/metadata/properties" xmlns:ns1="http://schemas.microsoft.com/sharepoint/v3" xmlns:ns2="9679cc63-8e4b-49cc-9a6b-3d5998be16a7" xmlns:ns3="e6d9619e-5650-4b74-bd20-ec8f8eb76cd4" targetNamespace="http://schemas.microsoft.com/office/2006/metadata/properties" ma:root="true" ma:fieldsID="e66e9e7f0b7b60595815b0d0f3b534e2" ns1:_="" ns2:_="" ns3:_="">
    <xsd:import namespace="http://schemas.microsoft.com/sharepoint/v3"/>
    <xsd:import namespace="9679cc63-8e4b-49cc-9a6b-3d5998be16a7"/>
    <xsd:import namespace="e6d9619e-5650-4b74-bd20-ec8f8eb76cd4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9cc63-8e4b-49cc-9a6b-3d5998be16a7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9619e-5650-4b74-bd20-ec8f8eb76c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MediaServiceAutoTags" ma:internalName="MediaServiceAutoTags" ma:readOnly="true">
      <xsd:simpleType>
        <xsd:restriction base="dms:Text"/>
      </xsd:simpleType>
    </xsd:element>
    <xsd:element name="MediaServiceOCR" ma:index="3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4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2D7D1B-C432-4FB0-894F-08AF39B0AC0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4AA8633-780A-4ACC-B155-387C69F28A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CEC37E-4A1A-4F6F-B95E-CFFBA6614000}">
  <ds:schemaRefs>
    <ds:schemaRef ds:uri="http://purl.org/dc/terms/"/>
    <ds:schemaRef ds:uri="9679cc63-8e4b-49cc-9a6b-3d5998be16a7"/>
    <ds:schemaRef ds:uri="http://schemas.microsoft.com/office/2006/documentManagement/types"/>
    <ds:schemaRef ds:uri="http://schemas.microsoft.com/office/2006/metadata/properties"/>
    <ds:schemaRef ds:uri="http://purl.org/dc/elements/1.1/"/>
    <ds:schemaRef ds:uri="e6d9619e-5650-4b74-bd20-ec8f8eb76cd4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E2A37043-E575-4965-A74F-A57B1DC33C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679cc63-8e4b-49cc-9a6b-3d5998be16a7"/>
    <ds:schemaRef ds:uri="e6d9619e-5650-4b74-bd20-ec8f8eb76c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20190515_TerrAP_LPS_Milan</Template>
  <TotalTime>1113</TotalTime>
  <Words>662</Words>
  <Application>Microsoft Office PowerPoint</Application>
  <PresentationFormat>On-screen Show (16:9)</PresentationFormat>
  <Paragraphs>127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Century Gothic</vt:lpstr>
      <vt:lpstr>Lucida Grande</vt:lpstr>
      <vt:lpstr>Proxima Nova Lt</vt:lpstr>
      <vt:lpstr>Proxima Nova Rg</vt:lpstr>
      <vt:lpstr>Trebuchet MS</vt:lpstr>
      <vt:lpstr>Wingdings</vt:lpstr>
      <vt:lpstr>ヒラギノ角ゴ Pro W3</vt:lpstr>
      <vt:lpstr>VITO.RS_Template.20180409</vt:lpstr>
      <vt:lpstr>PowerPoint Presentation</vt:lpstr>
      <vt:lpstr>Primary Production</vt:lpstr>
      <vt:lpstr>Gross Primary Production (GPP)</vt:lpstr>
      <vt:lpstr>Aboveground biomass production (ABP)</vt:lpstr>
      <vt:lpstr>How do we measure/estimate GPP/ABP?</vt:lpstr>
      <vt:lpstr>TerrA-P: Scientific Exploitation of Sentinel 3 for GPP/ABP</vt:lpstr>
      <vt:lpstr>The P-model</vt:lpstr>
      <vt:lpstr>GPP modelling</vt:lpstr>
      <vt:lpstr>GPP models &amp; drought</vt:lpstr>
      <vt:lpstr>Use of LST in GPP models</vt:lpstr>
      <vt:lpstr>TerrA-P results</vt:lpstr>
      <vt:lpstr>2 examples for 2018 – Sentinel 3 [preliminary results]</vt:lpstr>
      <vt:lpstr>Use of LST instead of Tair</vt:lpstr>
      <vt:lpstr>Comparison with CGLOPS &amp; MODIS</vt:lpstr>
      <vt:lpstr>Sentinel 3: Global 2018 dataset</vt:lpstr>
      <vt:lpstr>PowerPoint Presentation</vt:lpstr>
      <vt:lpstr>Planned R&amp;D – TerrA-P follow-up</vt:lpstr>
      <vt:lpstr>PowerPoint Presentation</vt:lpstr>
    </vt:vector>
  </TitlesOfParts>
  <Company>VITO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Hoolst Roel</dc:creator>
  <cp:lastModifiedBy>Van Hoolst Roel</cp:lastModifiedBy>
  <cp:revision>198</cp:revision>
  <dcterms:created xsi:type="dcterms:W3CDTF">2019-05-02T13:46:30Z</dcterms:created>
  <dcterms:modified xsi:type="dcterms:W3CDTF">2020-06-24T09:09:54Z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0x010102000432625861E7D94CBECE1CA18F3290A4</vt:lpwstr>
  </property>
  <property fmtid="{D5CDD505-2E9C-101B-9397-08002B2CF9AE}" pid="3" name="_dlc_DocIdItemGuid">
    <vt:lpwstr>aec04eef-c8b5-49ac-bfad-80f0f9dbdd20</vt:lpwstr>
  </property>
</Properties>
</file>