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335" r:id="rId2"/>
    <p:sldId id="334" r:id="rId3"/>
    <p:sldId id="336" r:id="rId4"/>
    <p:sldId id="357" r:id="rId5"/>
    <p:sldId id="358" r:id="rId6"/>
    <p:sldId id="356" r:id="rId7"/>
    <p:sldId id="342" r:id="rId8"/>
    <p:sldId id="347" r:id="rId9"/>
    <p:sldId id="345" r:id="rId10"/>
    <p:sldId id="348" r:id="rId11"/>
    <p:sldId id="349" r:id="rId12"/>
    <p:sldId id="346" r:id="rId13"/>
    <p:sldId id="343" r:id="rId14"/>
    <p:sldId id="344" r:id="rId15"/>
    <p:sldId id="359" r:id="rId16"/>
    <p:sldId id="350" r:id="rId17"/>
    <p:sldId id="351" r:id="rId18"/>
    <p:sldId id="352" r:id="rId19"/>
    <p:sldId id="353" r:id="rId20"/>
    <p:sldId id="355" r:id="rId21"/>
  </p:sldIdLst>
  <p:sldSz cx="9144000" cy="6858000" type="screen4x3"/>
  <p:notesSz cx="6858000" cy="9144000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A580B8"/>
    <a:srgbClr val="4BC05A"/>
    <a:srgbClr val="D62728"/>
    <a:srgbClr val="8C564B"/>
    <a:srgbClr val="9A6EC0"/>
    <a:srgbClr val="FF7F0E"/>
    <a:srgbClr val="2CA02C"/>
    <a:srgbClr val="1F77B4"/>
    <a:srgbClr val="623C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7" autoAdjust="0"/>
    <p:restoredTop sz="97362" autoAdjust="0"/>
  </p:normalViewPr>
  <p:slideViewPr>
    <p:cSldViewPr snapToObjects="1">
      <p:cViewPr varScale="1">
        <p:scale>
          <a:sx n="134" d="100"/>
          <a:sy n="134" d="100"/>
        </p:scale>
        <p:origin x="96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120" d="100"/>
          <a:sy n="120" d="100"/>
        </p:scale>
        <p:origin x="50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6F1CCB-0301-498F-A2D7-94C45EF9A25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7EFDFCA-7B0A-4310-BAE7-7A488C7D1142}">
      <dgm:prSet phldrT="[Text]"/>
      <dgm:spPr/>
      <dgm:t>
        <a:bodyPr/>
        <a:lstStyle/>
        <a:p>
          <a:r>
            <a:rPr lang="en-US" dirty="0"/>
            <a:t>Identify Cities</a:t>
          </a:r>
        </a:p>
      </dgm:t>
    </dgm:pt>
    <dgm:pt modelId="{7DC95341-C9D4-4971-8018-CDEE934BB57A}" type="parTrans" cxnId="{0EDC30A5-E9A2-4ADE-93A7-9B5FE0A0BAC3}">
      <dgm:prSet/>
      <dgm:spPr/>
      <dgm:t>
        <a:bodyPr/>
        <a:lstStyle/>
        <a:p>
          <a:endParaRPr lang="en-US"/>
        </a:p>
      </dgm:t>
    </dgm:pt>
    <dgm:pt modelId="{DFE1C1EF-5460-4235-810B-F7FA3551ABB2}" type="sibTrans" cxnId="{0EDC30A5-E9A2-4ADE-93A7-9B5FE0A0BAC3}">
      <dgm:prSet/>
      <dgm:spPr/>
      <dgm:t>
        <a:bodyPr/>
        <a:lstStyle/>
        <a:p>
          <a:endParaRPr lang="en-US"/>
        </a:p>
      </dgm:t>
    </dgm:pt>
    <dgm:pt modelId="{02739421-6E61-4387-8E3F-195270910BFB}">
      <dgm:prSet phldrT="[Text]"/>
      <dgm:spPr/>
      <dgm:t>
        <a:bodyPr/>
        <a:lstStyle/>
        <a:p>
          <a:r>
            <a:rPr lang="en-US" dirty="0"/>
            <a:t>Select rural pixels for each city</a:t>
          </a:r>
        </a:p>
      </dgm:t>
    </dgm:pt>
    <dgm:pt modelId="{24BCB368-659A-408B-98CE-07B48318A34E}" type="parTrans" cxnId="{A240F151-996F-40D3-B1E0-75184B91A58E}">
      <dgm:prSet/>
      <dgm:spPr/>
      <dgm:t>
        <a:bodyPr/>
        <a:lstStyle/>
        <a:p>
          <a:endParaRPr lang="en-US"/>
        </a:p>
      </dgm:t>
    </dgm:pt>
    <dgm:pt modelId="{A670A83A-0B26-4181-B208-9902F3E537E6}" type="sibTrans" cxnId="{A240F151-996F-40D3-B1E0-75184B91A58E}">
      <dgm:prSet/>
      <dgm:spPr/>
      <dgm:t>
        <a:bodyPr/>
        <a:lstStyle/>
        <a:p>
          <a:endParaRPr lang="en-US"/>
        </a:p>
      </dgm:t>
    </dgm:pt>
    <dgm:pt modelId="{FA615B6E-CED3-4362-BB47-D3754570D47A}">
      <dgm:prSet phldrT="[Text]"/>
      <dgm:spPr/>
      <dgm:t>
        <a:bodyPr/>
        <a:lstStyle/>
        <a:p>
          <a:r>
            <a:rPr lang="en-US" dirty="0"/>
            <a:t>Calculate SUHII</a:t>
          </a:r>
        </a:p>
      </dgm:t>
    </dgm:pt>
    <dgm:pt modelId="{054825B5-7C0D-4ED6-9B89-48B0B5AC9B50}" type="parTrans" cxnId="{D273873B-7CFE-4162-9A71-A8BA82E1C930}">
      <dgm:prSet/>
      <dgm:spPr/>
      <dgm:t>
        <a:bodyPr/>
        <a:lstStyle/>
        <a:p>
          <a:endParaRPr lang="en-US"/>
        </a:p>
      </dgm:t>
    </dgm:pt>
    <dgm:pt modelId="{7F1BEF9F-A49D-47E7-A932-F3DB61BD813E}" type="sibTrans" cxnId="{D273873B-7CFE-4162-9A71-A8BA82E1C930}">
      <dgm:prSet/>
      <dgm:spPr/>
      <dgm:t>
        <a:bodyPr/>
        <a:lstStyle/>
        <a:p>
          <a:endParaRPr lang="en-US"/>
        </a:p>
      </dgm:t>
    </dgm:pt>
    <dgm:pt modelId="{252BEEE4-6B27-4D40-9E39-1646FA7FC77D}" type="pres">
      <dgm:prSet presAssocID="{3F6F1CCB-0301-498F-A2D7-94C45EF9A25A}" presName="Name0" presStyleCnt="0">
        <dgm:presLayoutVars>
          <dgm:dir/>
          <dgm:resizeHandles val="exact"/>
        </dgm:presLayoutVars>
      </dgm:prSet>
      <dgm:spPr/>
    </dgm:pt>
    <dgm:pt modelId="{5C2D0370-E41F-43B2-B8FF-EB973452A81D}" type="pres">
      <dgm:prSet presAssocID="{77EFDFCA-7B0A-4310-BAE7-7A488C7D1142}" presName="node" presStyleLbl="node1" presStyleIdx="0" presStyleCnt="3">
        <dgm:presLayoutVars>
          <dgm:bulletEnabled val="1"/>
        </dgm:presLayoutVars>
      </dgm:prSet>
      <dgm:spPr/>
    </dgm:pt>
    <dgm:pt modelId="{15C47F98-E85F-4843-9B75-24F91FA45769}" type="pres">
      <dgm:prSet presAssocID="{DFE1C1EF-5460-4235-810B-F7FA3551ABB2}" presName="sibTrans" presStyleLbl="sibTrans2D1" presStyleIdx="0" presStyleCnt="2"/>
      <dgm:spPr/>
    </dgm:pt>
    <dgm:pt modelId="{0C189371-45E6-4D90-8B93-3E5564329B22}" type="pres">
      <dgm:prSet presAssocID="{DFE1C1EF-5460-4235-810B-F7FA3551ABB2}" presName="connectorText" presStyleLbl="sibTrans2D1" presStyleIdx="0" presStyleCnt="2"/>
      <dgm:spPr/>
    </dgm:pt>
    <dgm:pt modelId="{ACA94EDA-48C0-4FE1-863B-3A5E55F49726}" type="pres">
      <dgm:prSet presAssocID="{02739421-6E61-4387-8E3F-195270910BFB}" presName="node" presStyleLbl="node1" presStyleIdx="1" presStyleCnt="3">
        <dgm:presLayoutVars>
          <dgm:bulletEnabled val="1"/>
        </dgm:presLayoutVars>
      </dgm:prSet>
      <dgm:spPr/>
    </dgm:pt>
    <dgm:pt modelId="{B407580A-2745-4EC9-84D0-02309C2207BE}" type="pres">
      <dgm:prSet presAssocID="{A670A83A-0B26-4181-B208-9902F3E537E6}" presName="sibTrans" presStyleLbl="sibTrans2D1" presStyleIdx="1" presStyleCnt="2"/>
      <dgm:spPr/>
    </dgm:pt>
    <dgm:pt modelId="{1057CC8F-2854-4D73-84FE-CC720EF2CFD1}" type="pres">
      <dgm:prSet presAssocID="{A670A83A-0B26-4181-B208-9902F3E537E6}" presName="connectorText" presStyleLbl="sibTrans2D1" presStyleIdx="1" presStyleCnt="2"/>
      <dgm:spPr/>
    </dgm:pt>
    <dgm:pt modelId="{632E5FC4-40C8-4086-AB77-46923B94E9A3}" type="pres">
      <dgm:prSet presAssocID="{FA615B6E-CED3-4362-BB47-D3754570D47A}" presName="node" presStyleLbl="node1" presStyleIdx="2" presStyleCnt="3">
        <dgm:presLayoutVars>
          <dgm:bulletEnabled val="1"/>
        </dgm:presLayoutVars>
      </dgm:prSet>
      <dgm:spPr/>
    </dgm:pt>
  </dgm:ptLst>
  <dgm:cxnLst>
    <dgm:cxn modelId="{4598A308-314B-4C83-80FD-41315E53FD6C}" type="presOf" srcId="{02739421-6E61-4387-8E3F-195270910BFB}" destId="{ACA94EDA-48C0-4FE1-863B-3A5E55F49726}" srcOrd="0" destOrd="0" presId="urn:microsoft.com/office/officeart/2005/8/layout/process1"/>
    <dgm:cxn modelId="{D273873B-7CFE-4162-9A71-A8BA82E1C930}" srcId="{3F6F1CCB-0301-498F-A2D7-94C45EF9A25A}" destId="{FA615B6E-CED3-4362-BB47-D3754570D47A}" srcOrd="2" destOrd="0" parTransId="{054825B5-7C0D-4ED6-9B89-48B0B5AC9B50}" sibTransId="{7F1BEF9F-A49D-47E7-A932-F3DB61BD813E}"/>
    <dgm:cxn modelId="{6504E16E-26D5-4B79-A601-D9C9C3D28369}" type="presOf" srcId="{DFE1C1EF-5460-4235-810B-F7FA3551ABB2}" destId="{15C47F98-E85F-4843-9B75-24F91FA45769}" srcOrd="0" destOrd="0" presId="urn:microsoft.com/office/officeart/2005/8/layout/process1"/>
    <dgm:cxn modelId="{A240F151-996F-40D3-B1E0-75184B91A58E}" srcId="{3F6F1CCB-0301-498F-A2D7-94C45EF9A25A}" destId="{02739421-6E61-4387-8E3F-195270910BFB}" srcOrd="1" destOrd="0" parTransId="{24BCB368-659A-408B-98CE-07B48318A34E}" sibTransId="{A670A83A-0B26-4181-B208-9902F3E537E6}"/>
    <dgm:cxn modelId="{469D1B72-7CEA-4070-9E9E-F80CE9FFCCF6}" type="presOf" srcId="{3F6F1CCB-0301-498F-A2D7-94C45EF9A25A}" destId="{252BEEE4-6B27-4D40-9E39-1646FA7FC77D}" srcOrd="0" destOrd="0" presId="urn:microsoft.com/office/officeart/2005/8/layout/process1"/>
    <dgm:cxn modelId="{6E0A2C56-CBF0-4FA8-9F4C-813359305857}" type="presOf" srcId="{77EFDFCA-7B0A-4310-BAE7-7A488C7D1142}" destId="{5C2D0370-E41F-43B2-B8FF-EB973452A81D}" srcOrd="0" destOrd="0" presId="urn:microsoft.com/office/officeart/2005/8/layout/process1"/>
    <dgm:cxn modelId="{1397B87C-6F86-418B-B15E-C3F24D9D85B5}" type="presOf" srcId="{FA615B6E-CED3-4362-BB47-D3754570D47A}" destId="{632E5FC4-40C8-4086-AB77-46923B94E9A3}" srcOrd="0" destOrd="0" presId="urn:microsoft.com/office/officeart/2005/8/layout/process1"/>
    <dgm:cxn modelId="{0EDC30A5-E9A2-4ADE-93A7-9B5FE0A0BAC3}" srcId="{3F6F1CCB-0301-498F-A2D7-94C45EF9A25A}" destId="{77EFDFCA-7B0A-4310-BAE7-7A488C7D1142}" srcOrd="0" destOrd="0" parTransId="{7DC95341-C9D4-4971-8018-CDEE934BB57A}" sibTransId="{DFE1C1EF-5460-4235-810B-F7FA3551ABB2}"/>
    <dgm:cxn modelId="{FAD15EAB-3EF6-4172-9D39-DCD9C323B165}" type="presOf" srcId="{A670A83A-0B26-4181-B208-9902F3E537E6}" destId="{B407580A-2745-4EC9-84D0-02309C2207BE}" srcOrd="0" destOrd="0" presId="urn:microsoft.com/office/officeart/2005/8/layout/process1"/>
    <dgm:cxn modelId="{0855F0D5-05A0-4255-831E-978975546DB1}" type="presOf" srcId="{A670A83A-0B26-4181-B208-9902F3E537E6}" destId="{1057CC8F-2854-4D73-84FE-CC720EF2CFD1}" srcOrd="1" destOrd="0" presId="urn:microsoft.com/office/officeart/2005/8/layout/process1"/>
    <dgm:cxn modelId="{41CD79F8-3C3B-4AD5-BC6B-93D7E1420FD7}" type="presOf" srcId="{DFE1C1EF-5460-4235-810B-F7FA3551ABB2}" destId="{0C189371-45E6-4D90-8B93-3E5564329B22}" srcOrd="1" destOrd="0" presId="urn:microsoft.com/office/officeart/2005/8/layout/process1"/>
    <dgm:cxn modelId="{AB6B69DF-6388-44E6-AC4A-714D9529E7B2}" type="presParOf" srcId="{252BEEE4-6B27-4D40-9E39-1646FA7FC77D}" destId="{5C2D0370-E41F-43B2-B8FF-EB973452A81D}" srcOrd="0" destOrd="0" presId="urn:microsoft.com/office/officeart/2005/8/layout/process1"/>
    <dgm:cxn modelId="{C057B4CE-6ED2-454E-B4E1-90CCCDB5DEAC}" type="presParOf" srcId="{252BEEE4-6B27-4D40-9E39-1646FA7FC77D}" destId="{15C47F98-E85F-4843-9B75-24F91FA45769}" srcOrd="1" destOrd="0" presId="urn:microsoft.com/office/officeart/2005/8/layout/process1"/>
    <dgm:cxn modelId="{DB6DE6AE-FE3F-408A-83A9-61D23F8A031C}" type="presParOf" srcId="{15C47F98-E85F-4843-9B75-24F91FA45769}" destId="{0C189371-45E6-4D90-8B93-3E5564329B22}" srcOrd="0" destOrd="0" presId="urn:microsoft.com/office/officeart/2005/8/layout/process1"/>
    <dgm:cxn modelId="{AB19C54E-BF68-4798-9CC0-4AFC0E9D2F59}" type="presParOf" srcId="{252BEEE4-6B27-4D40-9E39-1646FA7FC77D}" destId="{ACA94EDA-48C0-4FE1-863B-3A5E55F49726}" srcOrd="2" destOrd="0" presId="urn:microsoft.com/office/officeart/2005/8/layout/process1"/>
    <dgm:cxn modelId="{C2BDF3B2-3A43-4EAC-B8E7-5BED3D4A5AF0}" type="presParOf" srcId="{252BEEE4-6B27-4D40-9E39-1646FA7FC77D}" destId="{B407580A-2745-4EC9-84D0-02309C2207BE}" srcOrd="3" destOrd="0" presId="urn:microsoft.com/office/officeart/2005/8/layout/process1"/>
    <dgm:cxn modelId="{2EB452A8-7126-42EA-844F-E10BD8798B3D}" type="presParOf" srcId="{B407580A-2745-4EC9-84D0-02309C2207BE}" destId="{1057CC8F-2854-4D73-84FE-CC720EF2CFD1}" srcOrd="0" destOrd="0" presId="urn:microsoft.com/office/officeart/2005/8/layout/process1"/>
    <dgm:cxn modelId="{AC874625-D9D8-410E-A883-B17CDCF6CC50}" type="presParOf" srcId="{252BEEE4-6B27-4D40-9E39-1646FA7FC77D}" destId="{632E5FC4-40C8-4086-AB77-46923B94E9A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2D0370-E41F-43B2-B8FF-EB973452A81D}">
      <dsp:nvSpPr>
        <dsp:cNvPr id="0" name=""/>
        <dsp:cNvSpPr/>
      </dsp:nvSpPr>
      <dsp:spPr>
        <a:xfrm>
          <a:off x="6644" y="1648163"/>
          <a:ext cx="1985891" cy="11915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Identify Cities</a:t>
          </a:r>
        </a:p>
      </dsp:txBody>
      <dsp:txXfrm>
        <a:off x="41543" y="1683062"/>
        <a:ext cx="1916093" cy="1121736"/>
      </dsp:txXfrm>
    </dsp:sp>
    <dsp:sp modelId="{15C47F98-E85F-4843-9B75-24F91FA45769}">
      <dsp:nvSpPr>
        <dsp:cNvPr id="0" name=""/>
        <dsp:cNvSpPr/>
      </dsp:nvSpPr>
      <dsp:spPr>
        <a:xfrm>
          <a:off x="2191124" y="1997680"/>
          <a:ext cx="421008" cy="4925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191124" y="2096180"/>
        <a:ext cx="294706" cy="295501"/>
      </dsp:txXfrm>
    </dsp:sp>
    <dsp:sp modelId="{ACA94EDA-48C0-4FE1-863B-3A5E55F49726}">
      <dsp:nvSpPr>
        <dsp:cNvPr id="0" name=""/>
        <dsp:cNvSpPr/>
      </dsp:nvSpPr>
      <dsp:spPr>
        <a:xfrm>
          <a:off x="2786891" y="1648163"/>
          <a:ext cx="1985891" cy="11915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Select rural pixels for each city</a:t>
          </a:r>
        </a:p>
      </dsp:txBody>
      <dsp:txXfrm>
        <a:off x="2821790" y="1683062"/>
        <a:ext cx="1916093" cy="1121736"/>
      </dsp:txXfrm>
    </dsp:sp>
    <dsp:sp modelId="{B407580A-2745-4EC9-84D0-02309C2207BE}">
      <dsp:nvSpPr>
        <dsp:cNvPr id="0" name=""/>
        <dsp:cNvSpPr/>
      </dsp:nvSpPr>
      <dsp:spPr>
        <a:xfrm>
          <a:off x="4971372" y="1997680"/>
          <a:ext cx="421008" cy="4925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971372" y="2096180"/>
        <a:ext cx="294706" cy="295501"/>
      </dsp:txXfrm>
    </dsp:sp>
    <dsp:sp modelId="{632E5FC4-40C8-4086-AB77-46923B94E9A3}">
      <dsp:nvSpPr>
        <dsp:cNvPr id="0" name=""/>
        <dsp:cNvSpPr/>
      </dsp:nvSpPr>
      <dsp:spPr>
        <a:xfrm>
          <a:off x="5567139" y="1648163"/>
          <a:ext cx="1985891" cy="11915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Calculate SUHII</a:t>
          </a:r>
        </a:p>
      </dsp:txBody>
      <dsp:txXfrm>
        <a:off x="5602038" y="1683062"/>
        <a:ext cx="1916093" cy="1121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728AD-B8FF-467B-AF5F-4891412E46D0}" type="datetimeFigureOut">
              <a:rPr lang="de-DE" smtClean="0"/>
              <a:t>22.06.2020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045E6-D734-4DB2-BEE5-DF972DD20CA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02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045E6-D734-4DB2-BEE5-DF972DD20CA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8313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8000" y="6057380"/>
            <a:ext cx="7560000" cy="278420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1pPr>
            <a:lvl2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2pPr>
            <a:lvl3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3pPr>
            <a:lvl4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4pPr>
            <a:lvl5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5pPr>
            <a:lvl6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6pPr>
            <a:lvl7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7pPr>
            <a:lvl8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8pPr>
            <a:lvl9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68000" y="6335800"/>
            <a:ext cx="7560000" cy="192000"/>
          </a:xfrm>
        </p:spPr>
        <p:txBody>
          <a:bodyPr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0D81F06-1D47-4C44-8C29-89662B0E161D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9880" y="5211000"/>
            <a:ext cx="2505600" cy="163800"/>
          </a:xfrm>
          <a:prstGeom prst="rect">
            <a:avLst/>
          </a:prstGeom>
        </p:spPr>
      </p:pic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84C7B36F-18FD-48F5-9A0D-FC40AEE68D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" y="-1"/>
            <a:ext cx="8184240" cy="4896000"/>
          </a:xfrm>
          <a:custGeom>
            <a:avLst/>
            <a:gdLst>
              <a:gd name="connsiteX0" fmla="*/ 0 w 8182800"/>
              <a:gd name="connsiteY0" fmla="*/ 0 h 3186000"/>
              <a:gd name="connsiteX1" fmla="*/ 8182800 w 8182800"/>
              <a:gd name="connsiteY1" fmla="*/ 0 h 3186000"/>
              <a:gd name="connsiteX2" fmla="*/ 8182800 w 8182800"/>
              <a:gd name="connsiteY2" fmla="*/ 1 h 3186000"/>
              <a:gd name="connsiteX3" fmla="*/ 7225201 w 8182800"/>
              <a:gd name="connsiteY3" fmla="*/ 1 h 3186000"/>
              <a:gd name="connsiteX4" fmla="*/ 7225201 w 8182800"/>
              <a:gd name="connsiteY4" fmla="*/ 1440001 h 3186000"/>
              <a:gd name="connsiteX5" fmla="*/ 8182800 w 8182800"/>
              <a:gd name="connsiteY5" fmla="*/ 1440001 h 3186000"/>
              <a:gd name="connsiteX6" fmla="*/ 8182800 w 8182800"/>
              <a:gd name="connsiteY6" fmla="*/ 3186000 h 3186000"/>
              <a:gd name="connsiteX7" fmla="*/ 0 w 8182800"/>
              <a:gd name="connsiteY7" fmla="*/ 3186000 h 3186000"/>
              <a:gd name="connsiteX0" fmla="*/ 0 w 8182800"/>
              <a:gd name="connsiteY0" fmla="*/ 0 h 3186000"/>
              <a:gd name="connsiteX1" fmla="*/ 8182800 w 8182800"/>
              <a:gd name="connsiteY1" fmla="*/ 0 h 3186000"/>
              <a:gd name="connsiteX2" fmla="*/ 8182800 w 8182800"/>
              <a:gd name="connsiteY2" fmla="*/ 1 h 3186000"/>
              <a:gd name="connsiteX3" fmla="*/ 7225201 w 8182800"/>
              <a:gd name="connsiteY3" fmla="*/ 1 h 3186000"/>
              <a:gd name="connsiteX4" fmla="*/ 7222820 w 8182800"/>
              <a:gd name="connsiteY4" fmla="*/ 1072098 h 3186000"/>
              <a:gd name="connsiteX5" fmla="*/ 8182800 w 8182800"/>
              <a:gd name="connsiteY5" fmla="*/ 1440001 h 3186000"/>
              <a:gd name="connsiteX6" fmla="*/ 8182800 w 8182800"/>
              <a:gd name="connsiteY6" fmla="*/ 3186000 h 3186000"/>
              <a:gd name="connsiteX7" fmla="*/ 0 w 8182800"/>
              <a:gd name="connsiteY7" fmla="*/ 3186000 h 3186000"/>
              <a:gd name="connsiteX8" fmla="*/ 0 w 8182800"/>
              <a:gd name="connsiteY8" fmla="*/ 0 h 3186000"/>
              <a:gd name="connsiteX0" fmla="*/ 0 w 8182800"/>
              <a:gd name="connsiteY0" fmla="*/ 0 h 3186000"/>
              <a:gd name="connsiteX1" fmla="*/ 8182800 w 8182800"/>
              <a:gd name="connsiteY1" fmla="*/ 0 h 3186000"/>
              <a:gd name="connsiteX2" fmla="*/ 8182800 w 8182800"/>
              <a:gd name="connsiteY2" fmla="*/ 1 h 3186000"/>
              <a:gd name="connsiteX3" fmla="*/ 7225201 w 8182800"/>
              <a:gd name="connsiteY3" fmla="*/ 1 h 3186000"/>
              <a:gd name="connsiteX4" fmla="*/ 7227582 w 8182800"/>
              <a:gd name="connsiteY4" fmla="*/ 1141750 h 3186000"/>
              <a:gd name="connsiteX5" fmla="*/ 8182800 w 8182800"/>
              <a:gd name="connsiteY5" fmla="*/ 1440001 h 3186000"/>
              <a:gd name="connsiteX6" fmla="*/ 8182800 w 8182800"/>
              <a:gd name="connsiteY6" fmla="*/ 3186000 h 3186000"/>
              <a:gd name="connsiteX7" fmla="*/ 0 w 8182800"/>
              <a:gd name="connsiteY7" fmla="*/ 3186000 h 3186000"/>
              <a:gd name="connsiteX8" fmla="*/ 0 w 8182800"/>
              <a:gd name="connsiteY8" fmla="*/ 0 h 3186000"/>
              <a:gd name="connsiteX0" fmla="*/ 0 w 8182800"/>
              <a:gd name="connsiteY0" fmla="*/ 0 h 3186000"/>
              <a:gd name="connsiteX1" fmla="*/ 8182800 w 8182800"/>
              <a:gd name="connsiteY1" fmla="*/ 0 h 3186000"/>
              <a:gd name="connsiteX2" fmla="*/ 8182800 w 8182800"/>
              <a:gd name="connsiteY2" fmla="*/ 1 h 3186000"/>
              <a:gd name="connsiteX3" fmla="*/ 7225201 w 8182800"/>
              <a:gd name="connsiteY3" fmla="*/ 1 h 3186000"/>
              <a:gd name="connsiteX4" fmla="*/ 7222820 w 8182800"/>
              <a:gd name="connsiteY4" fmla="*/ 1075670 h 3186000"/>
              <a:gd name="connsiteX5" fmla="*/ 8182800 w 8182800"/>
              <a:gd name="connsiteY5" fmla="*/ 1440001 h 3186000"/>
              <a:gd name="connsiteX6" fmla="*/ 8182800 w 8182800"/>
              <a:gd name="connsiteY6" fmla="*/ 3186000 h 3186000"/>
              <a:gd name="connsiteX7" fmla="*/ 0 w 8182800"/>
              <a:gd name="connsiteY7" fmla="*/ 3186000 h 3186000"/>
              <a:gd name="connsiteX8" fmla="*/ 0 w 8182800"/>
              <a:gd name="connsiteY8" fmla="*/ 0 h 3186000"/>
              <a:gd name="connsiteX0" fmla="*/ 0 w 8663812"/>
              <a:gd name="connsiteY0" fmla="*/ 0 h 3186000"/>
              <a:gd name="connsiteX1" fmla="*/ 8182800 w 8663812"/>
              <a:gd name="connsiteY1" fmla="*/ 0 h 3186000"/>
              <a:gd name="connsiteX2" fmla="*/ 8182800 w 8663812"/>
              <a:gd name="connsiteY2" fmla="*/ 1 h 3186000"/>
              <a:gd name="connsiteX3" fmla="*/ 7225201 w 8663812"/>
              <a:gd name="connsiteY3" fmla="*/ 1 h 3186000"/>
              <a:gd name="connsiteX4" fmla="*/ 7222820 w 8663812"/>
              <a:gd name="connsiteY4" fmla="*/ 1075670 h 3186000"/>
              <a:gd name="connsiteX5" fmla="*/ 8663812 w 8663812"/>
              <a:gd name="connsiteY5" fmla="*/ 1079242 h 3186000"/>
              <a:gd name="connsiteX6" fmla="*/ 8182800 w 8663812"/>
              <a:gd name="connsiteY6" fmla="*/ 3186000 h 3186000"/>
              <a:gd name="connsiteX7" fmla="*/ 0 w 8663812"/>
              <a:gd name="connsiteY7" fmla="*/ 3186000 h 3186000"/>
              <a:gd name="connsiteX8" fmla="*/ 0 w 8663812"/>
              <a:gd name="connsiteY8" fmla="*/ 0 h 3186000"/>
              <a:gd name="connsiteX0" fmla="*/ 0 w 8694768"/>
              <a:gd name="connsiteY0" fmla="*/ 0 h 3194930"/>
              <a:gd name="connsiteX1" fmla="*/ 8182800 w 8694768"/>
              <a:gd name="connsiteY1" fmla="*/ 0 h 3194930"/>
              <a:gd name="connsiteX2" fmla="*/ 8182800 w 8694768"/>
              <a:gd name="connsiteY2" fmla="*/ 1 h 3194930"/>
              <a:gd name="connsiteX3" fmla="*/ 7225201 w 8694768"/>
              <a:gd name="connsiteY3" fmla="*/ 1 h 3194930"/>
              <a:gd name="connsiteX4" fmla="*/ 7222820 w 8694768"/>
              <a:gd name="connsiteY4" fmla="*/ 1075670 h 3194930"/>
              <a:gd name="connsiteX5" fmla="*/ 8663812 w 8694768"/>
              <a:gd name="connsiteY5" fmla="*/ 1079242 h 3194930"/>
              <a:gd name="connsiteX6" fmla="*/ 8694768 w 8694768"/>
              <a:gd name="connsiteY6" fmla="*/ 3194930 h 3194930"/>
              <a:gd name="connsiteX7" fmla="*/ 0 w 8694768"/>
              <a:gd name="connsiteY7" fmla="*/ 3186000 h 3194930"/>
              <a:gd name="connsiteX8" fmla="*/ 0 w 8694768"/>
              <a:gd name="connsiteY8" fmla="*/ 0 h 3194930"/>
              <a:gd name="connsiteX0" fmla="*/ 0 w 8687624"/>
              <a:gd name="connsiteY0" fmla="*/ 0 h 3194930"/>
              <a:gd name="connsiteX1" fmla="*/ 8182800 w 8687624"/>
              <a:gd name="connsiteY1" fmla="*/ 0 h 3194930"/>
              <a:gd name="connsiteX2" fmla="*/ 8182800 w 8687624"/>
              <a:gd name="connsiteY2" fmla="*/ 1 h 3194930"/>
              <a:gd name="connsiteX3" fmla="*/ 7225201 w 8687624"/>
              <a:gd name="connsiteY3" fmla="*/ 1 h 3194930"/>
              <a:gd name="connsiteX4" fmla="*/ 7222820 w 8687624"/>
              <a:gd name="connsiteY4" fmla="*/ 1075670 h 3194930"/>
              <a:gd name="connsiteX5" fmla="*/ 8663812 w 8687624"/>
              <a:gd name="connsiteY5" fmla="*/ 1079242 h 3194930"/>
              <a:gd name="connsiteX6" fmla="*/ 8687624 w 8687624"/>
              <a:gd name="connsiteY6" fmla="*/ 3194930 h 3194930"/>
              <a:gd name="connsiteX7" fmla="*/ 0 w 8687624"/>
              <a:gd name="connsiteY7" fmla="*/ 3186000 h 3194930"/>
              <a:gd name="connsiteX8" fmla="*/ 0 w 8687624"/>
              <a:gd name="connsiteY8" fmla="*/ 0 h 3194930"/>
              <a:gd name="connsiteX0" fmla="*/ 0 w 8678099"/>
              <a:gd name="connsiteY0" fmla="*/ 0 h 3196716"/>
              <a:gd name="connsiteX1" fmla="*/ 8182800 w 8678099"/>
              <a:gd name="connsiteY1" fmla="*/ 0 h 3196716"/>
              <a:gd name="connsiteX2" fmla="*/ 8182800 w 8678099"/>
              <a:gd name="connsiteY2" fmla="*/ 1 h 3196716"/>
              <a:gd name="connsiteX3" fmla="*/ 7225201 w 8678099"/>
              <a:gd name="connsiteY3" fmla="*/ 1 h 3196716"/>
              <a:gd name="connsiteX4" fmla="*/ 7222820 w 8678099"/>
              <a:gd name="connsiteY4" fmla="*/ 1075670 h 3196716"/>
              <a:gd name="connsiteX5" fmla="*/ 8663812 w 8678099"/>
              <a:gd name="connsiteY5" fmla="*/ 1079242 h 3196716"/>
              <a:gd name="connsiteX6" fmla="*/ 8678099 w 8678099"/>
              <a:gd name="connsiteY6" fmla="*/ 3196716 h 3196716"/>
              <a:gd name="connsiteX7" fmla="*/ 0 w 8678099"/>
              <a:gd name="connsiteY7" fmla="*/ 3186000 h 3196716"/>
              <a:gd name="connsiteX8" fmla="*/ 0 w 8678099"/>
              <a:gd name="connsiteY8" fmla="*/ 0 h 3196716"/>
              <a:gd name="connsiteX0" fmla="*/ 0 w 8673336"/>
              <a:gd name="connsiteY0" fmla="*/ 0 h 3200288"/>
              <a:gd name="connsiteX1" fmla="*/ 8182800 w 8673336"/>
              <a:gd name="connsiteY1" fmla="*/ 0 h 3200288"/>
              <a:gd name="connsiteX2" fmla="*/ 8182800 w 8673336"/>
              <a:gd name="connsiteY2" fmla="*/ 1 h 3200288"/>
              <a:gd name="connsiteX3" fmla="*/ 7225201 w 8673336"/>
              <a:gd name="connsiteY3" fmla="*/ 1 h 3200288"/>
              <a:gd name="connsiteX4" fmla="*/ 7222820 w 8673336"/>
              <a:gd name="connsiteY4" fmla="*/ 1075670 h 3200288"/>
              <a:gd name="connsiteX5" fmla="*/ 8663812 w 8673336"/>
              <a:gd name="connsiteY5" fmla="*/ 1079242 h 3200288"/>
              <a:gd name="connsiteX6" fmla="*/ 8673336 w 8673336"/>
              <a:gd name="connsiteY6" fmla="*/ 3200288 h 3200288"/>
              <a:gd name="connsiteX7" fmla="*/ 0 w 8673336"/>
              <a:gd name="connsiteY7" fmla="*/ 3186000 h 3200288"/>
              <a:gd name="connsiteX8" fmla="*/ 0 w 8673336"/>
              <a:gd name="connsiteY8" fmla="*/ 0 h 3200288"/>
              <a:gd name="connsiteX0" fmla="*/ 0 w 8673336"/>
              <a:gd name="connsiteY0" fmla="*/ 0 h 3200288"/>
              <a:gd name="connsiteX1" fmla="*/ 8182800 w 8673336"/>
              <a:gd name="connsiteY1" fmla="*/ 0 h 3200288"/>
              <a:gd name="connsiteX2" fmla="*/ 8182800 w 8673336"/>
              <a:gd name="connsiteY2" fmla="*/ 1 h 3200288"/>
              <a:gd name="connsiteX3" fmla="*/ 7225201 w 8673336"/>
              <a:gd name="connsiteY3" fmla="*/ 1 h 3200288"/>
              <a:gd name="connsiteX4" fmla="*/ 7654349 w 8673336"/>
              <a:gd name="connsiteY4" fmla="*/ 938697 h 3200288"/>
              <a:gd name="connsiteX5" fmla="*/ 8663812 w 8673336"/>
              <a:gd name="connsiteY5" fmla="*/ 1079242 h 3200288"/>
              <a:gd name="connsiteX6" fmla="*/ 8673336 w 8673336"/>
              <a:gd name="connsiteY6" fmla="*/ 3200288 h 3200288"/>
              <a:gd name="connsiteX7" fmla="*/ 0 w 8673336"/>
              <a:gd name="connsiteY7" fmla="*/ 3186000 h 3200288"/>
              <a:gd name="connsiteX8" fmla="*/ 0 w 8673336"/>
              <a:gd name="connsiteY8" fmla="*/ 0 h 3200288"/>
              <a:gd name="connsiteX0" fmla="*/ 0 w 8673336"/>
              <a:gd name="connsiteY0" fmla="*/ 0 h 3200288"/>
              <a:gd name="connsiteX1" fmla="*/ 8182800 w 8673336"/>
              <a:gd name="connsiteY1" fmla="*/ 0 h 3200288"/>
              <a:gd name="connsiteX2" fmla="*/ 8182800 w 8673336"/>
              <a:gd name="connsiteY2" fmla="*/ 1 h 3200288"/>
              <a:gd name="connsiteX3" fmla="*/ 7225201 w 8673336"/>
              <a:gd name="connsiteY3" fmla="*/ 1 h 3200288"/>
              <a:gd name="connsiteX4" fmla="*/ 7654349 w 8673336"/>
              <a:gd name="connsiteY4" fmla="*/ 938697 h 3200288"/>
              <a:gd name="connsiteX5" fmla="*/ 8663812 w 8673336"/>
              <a:gd name="connsiteY5" fmla="*/ 1079242 h 3200288"/>
              <a:gd name="connsiteX6" fmla="*/ 8673336 w 8673336"/>
              <a:gd name="connsiteY6" fmla="*/ 3200288 h 3200288"/>
              <a:gd name="connsiteX7" fmla="*/ 0 w 8673336"/>
              <a:gd name="connsiteY7" fmla="*/ 3186000 h 3200288"/>
              <a:gd name="connsiteX8" fmla="*/ 0 w 8673336"/>
              <a:gd name="connsiteY8" fmla="*/ 0 h 3200288"/>
              <a:gd name="connsiteX0" fmla="*/ 0 w 8673336"/>
              <a:gd name="connsiteY0" fmla="*/ 0 h 3200288"/>
              <a:gd name="connsiteX1" fmla="*/ 8182800 w 8673336"/>
              <a:gd name="connsiteY1" fmla="*/ 0 h 3200288"/>
              <a:gd name="connsiteX2" fmla="*/ 8182800 w 8673336"/>
              <a:gd name="connsiteY2" fmla="*/ 1 h 3200288"/>
              <a:gd name="connsiteX3" fmla="*/ 7225201 w 8673336"/>
              <a:gd name="connsiteY3" fmla="*/ 1 h 3200288"/>
              <a:gd name="connsiteX4" fmla="*/ 7654349 w 8673336"/>
              <a:gd name="connsiteY4" fmla="*/ 938697 h 3200288"/>
              <a:gd name="connsiteX5" fmla="*/ 8671383 w 8673336"/>
              <a:gd name="connsiteY5" fmla="*/ 992078 h 3200288"/>
              <a:gd name="connsiteX6" fmla="*/ 8673336 w 8673336"/>
              <a:gd name="connsiteY6" fmla="*/ 3200288 h 3200288"/>
              <a:gd name="connsiteX7" fmla="*/ 0 w 8673336"/>
              <a:gd name="connsiteY7" fmla="*/ 3186000 h 3200288"/>
              <a:gd name="connsiteX8" fmla="*/ 0 w 8673336"/>
              <a:gd name="connsiteY8" fmla="*/ 0 h 3200288"/>
              <a:gd name="connsiteX0" fmla="*/ 0 w 8673336"/>
              <a:gd name="connsiteY0" fmla="*/ 0 h 3200288"/>
              <a:gd name="connsiteX1" fmla="*/ 8182800 w 8673336"/>
              <a:gd name="connsiteY1" fmla="*/ 0 h 3200288"/>
              <a:gd name="connsiteX2" fmla="*/ 8182800 w 8673336"/>
              <a:gd name="connsiteY2" fmla="*/ 1 h 3200288"/>
              <a:gd name="connsiteX3" fmla="*/ 7225201 w 8673336"/>
              <a:gd name="connsiteY3" fmla="*/ 1 h 3200288"/>
              <a:gd name="connsiteX4" fmla="*/ 7654349 w 8673336"/>
              <a:gd name="connsiteY4" fmla="*/ 938697 h 3200288"/>
              <a:gd name="connsiteX5" fmla="*/ 8671383 w 8673336"/>
              <a:gd name="connsiteY5" fmla="*/ 992078 h 3200288"/>
              <a:gd name="connsiteX6" fmla="*/ 8673336 w 8673336"/>
              <a:gd name="connsiteY6" fmla="*/ 3200288 h 3200288"/>
              <a:gd name="connsiteX7" fmla="*/ 0 w 8673336"/>
              <a:gd name="connsiteY7" fmla="*/ 3186000 h 3200288"/>
              <a:gd name="connsiteX8" fmla="*/ 0 w 8673336"/>
              <a:gd name="connsiteY8" fmla="*/ 0 h 3200288"/>
              <a:gd name="connsiteX0" fmla="*/ 0 w 8673336"/>
              <a:gd name="connsiteY0" fmla="*/ 0 h 3200288"/>
              <a:gd name="connsiteX1" fmla="*/ 8182800 w 8673336"/>
              <a:gd name="connsiteY1" fmla="*/ 0 h 3200288"/>
              <a:gd name="connsiteX2" fmla="*/ 8182800 w 8673336"/>
              <a:gd name="connsiteY2" fmla="*/ 1 h 3200288"/>
              <a:gd name="connsiteX3" fmla="*/ 7225201 w 8673336"/>
              <a:gd name="connsiteY3" fmla="*/ 1 h 3200288"/>
              <a:gd name="connsiteX4" fmla="*/ 7654349 w 8673336"/>
              <a:gd name="connsiteY4" fmla="*/ 938697 h 3200288"/>
              <a:gd name="connsiteX5" fmla="*/ 8671383 w 8673336"/>
              <a:gd name="connsiteY5" fmla="*/ 943826 h 3200288"/>
              <a:gd name="connsiteX6" fmla="*/ 8673336 w 8673336"/>
              <a:gd name="connsiteY6" fmla="*/ 3200288 h 3200288"/>
              <a:gd name="connsiteX7" fmla="*/ 0 w 8673336"/>
              <a:gd name="connsiteY7" fmla="*/ 3186000 h 3200288"/>
              <a:gd name="connsiteX8" fmla="*/ 0 w 8673336"/>
              <a:gd name="connsiteY8" fmla="*/ 0 h 3200288"/>
              <a:gd name="connsiteX0" fmla="*/ 0 w 8673336"/>
              <a:gd name="connsiteY0" fmla="*/ 0 h 3200288"/>
              <a:gd name="connsiteX1" fmla="*/ 8182800 w 8673336"/>
              <a:gd name="connsiteY1" fmla="*/ 0 h 3200288"/>
              <a:gd name="connsiteX2" fmla="*/ 8182800 w 8673336"/>
              <a:gd name="connsiteY2" fmla="*/ 1 h 3200288"/>
              <a:gd name="connsiteX3" fmla="*/ 7656730 w 8673336"/>
              <a:gd name="connsiteY3" fmla="*/ 3115 h 3200288"/>
              <a:gd name="connsiteX4" fmla="*/ 7654349 w 8673336"/>
              <a:gd name="connsiteY4" fmla="*/ 938697 h 3200288"/>
              <a:gd name="connsiteX5" fmla="*/ 8671383 w 8673336"/>
              <a:gd name="connsiteY5" fmla="*/ 943826 h 3200288"/>
              <a:gd name="connsiteX6" fmla="*/ 8673336 w 8673336"/>
              <a:gd name="connsiteY6" fmla="*/ 3200288 h 3200288"/>
              <a:gd name="connsiteX7" fmla="*/ 0 w 8673336"/>
              <a:gd name="connsiteY7" fmla="*/ 3186000 h 3200288"/>
              <a:gd name="connsiteX8" fmla="*/ 0 w 8673336"/>
              <a:gd name="connsiteY8" fmla="*/ 0 h 320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73336" h="3200288">
                <a:moveTo>
                  <a:pt x="0" y="0"/>
                </a:moveTo>
                <a:lnTo>
                  <a:pt x="8182800" y="0"/>
                </a:lnTo>
                <a:lnTo>
                  <a:pt x="8182800" y="1"/>
                </a:lnTo>
                <a:lnTo>
                  <a:pt x="7656730" y="3115"/>
                </a:lnTo>
                <a:cubicBezTo>
                  <a:pt x="7655936" y="360481"/>
                  <a:pt x="7655143" y="581331"/>
                  <a:pt x="7654349" y="938697"/>
                </a:cubicBezTo>
                <a:lnTo>
                  <a:pt x="8671383" y="943826"/>
                </a:lnTo>
                <a:cubicBezTo>
                  <a:pt x="8676145" y="1649651"/>
                  <a:pt x="8668574" y="2494463"/>
                  <a:pt x="8673336" y="3200288"/>
                </a:cubicBezTo>
                <a:lnTo>
                  <a:pt x="0" y="3186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28E9FB3-DC3C-4E55-9877-2DEEAAB329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24121" y="0"/>
            <a:ext cx="1440362" cy="1440000"/>
          </a:xfrm>
          <a:prstGeom prst="rect">
            <a:avLst/>
          </a:prstGeom>
        </p:spPr>
      </p:pic>
      <p:sp>
        <p:nvSpPr>
          <p:cNvPr id="23" name="Titel 22">
            <a:extLst>
              <a:ext uri="{FF2B5EF4-FFF2-40B4-BE49-F238E27FC236}">
                <a16:creationId xmlns:a16="http://schemas.microsoft.com/office/drawing/2014/main" id="{259FB325-4F00-4E24-9BB5-CBE59A8EE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81" y="5610980"/>
            <a:ext cx="3527936" cy="432000"/>
          </a:xfrm>
        </p:spPr>
        <p:txBody>
          <a:bodyPr/>
          <a:lstStyle>
            <a:lvl1pPr>
              <a:lnSpc>
                <a:spcPts val="2500"/>
              </a:lnSpc>
              <a:defRPr cap="all" baseline="0"/>
            </a:lvl1pPr>
          </a:lstStyle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EA11C8C5-D6EB-4C5D-9539-1ADEFC0908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78638" y="5193600"/>
            <a:ext cx="2505600" cy="432000"/>
          </a:xfrm>
        </p:spPr>
        <p:txBody>
          <a:bodyPr anchor="ctr" anchorCtr="0"/>
          <a:lstStyle>
            <a:lvl1pPr algn="ctr">
              <a:defRPr sz="1050"/>
            </a:lvl1pPr>
          </a:lstStyle>
          <a:p>
            <a:r>
              <a:rPr lang="de-DE" dirty="0"/>
              <a:t>Logo auf Platzhalter ziehen</a:t>
            </a:r>
          </a:p>
        </p:txBody>
      </p:sp>
    </p:spTree>
    <p:extLst>
      <p:ext uri="{BB962C8B-B14F-4D97-AF65-F5344CB8AC3E}">
        <p14:creationId xmlns:p14="http://schemas.microsoft.com/office/powerpoint/2010/main" val="72258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1224000"/>
            <a:ext cx="3240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04000" y="1272000"/>
            <a:ext cx="4536000" cy="4032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119991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83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795" userDrawn="1">
          <p15:clr>
            <a:srgbClr val="FBAE40"/>
          </p15:clr>
        </p15:guide>
        <p15:guide id="4" orient="horz" pos="334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 inkl. Bildunterzei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1224000"/>
            <a:ext cx="4104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0" y="1272000"/>
            <a:ext cx="396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4944000"/>
            <a:ext cx="3960000" cy="768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587194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795" userDrawn="1">
          <p15:clr>
            <a:srgbClr val="FBAE40"/>
          </p15:clr>
        </p15:guide>
        <p15:guide id="4" orient="horz" pos="302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Bild inkl. Bildunterzeile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220000" y="1224000"/>
            <a:ext cx="3420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" y="1272000"/>
            <a:ext cx="396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" y="4944000"/>
            <a:ext cx="3960000" cy="768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413746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795" userDrawn="1">
          <p15:clr>
            <a:srgbClr val="FBAE40"/>
          </p15:clr>
        </p15:guide>
        <p15:guide id="4" orient="horz" pos="302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1224000"/>
            <a:ext cx="5400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0000" y="1272000"/>
            <a:ext cx="2160000" cy="19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0000" y="3504000"/>
            <a:ext cx="2160000" cy="19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56241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77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795" userDrawn="1">
          <p15:clr>
            <a:srgbClr val="FBAE40"/>
          </p15:clr>
        </p15:guide>
        <p15:guide id="4" orient="horz" pos="2204" userDrawn="1">
          <p15:clr>
            <a:srgbClr val="FBAE40"/>
          </p15:clr>
        </p15:guide>
        <p15:guide id="5" orient="horz" pos="3419" userDrawn="1">
          <p15:clr>
            <a:srgbClr val="FBAE40"/>
          </p15:clr>
        </p15:guide>
        <p15:guide id="6" orient="horz" pos="2017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2 Bilder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40000" y="1224000"/>
            <a:ext cx="5400000" cy="448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" y="1272000"/>
            <a:ext cx="2160000" cy="19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000" y="3504000"/>
            <a:ext cx="2160000" cy="192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987010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8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795" userDrawn="1">
          <p15:clr>
            <a:srgbClr val="FBAE40"/>
          </p15:clr>
        </p15:guide>
        <p15:guide id="4" orient="horz" pos="2204" userDrawn="1">
          <p15:clr>
            <a:srgbClr val="FBAE40"/>
          </p15:clr>
        </p15:guide>
        <p15:guide id="5" orient="horz" pos="3419" userDrawn="1">
          <p15:clr>
            <a:srgbClr val="FBAE40"/>
          </p15:clr>
        </p15:guide>
        <p15:guide id="6" orient="horz" pos="2017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2F6D41-300A-44A6-A773-F84C7424C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674647-E98A-4E91-B769-603FBD38F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3634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7FEC2D-DBFC-481D-89EF-55316F02D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C5583F-31A1-412C-900F-41106AD7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177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9144000" cy="68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1008000"/>
            <a:ext cx="8172000" cy="960000"/>
          </a:xfrm>
        </p:spPr>
        <p:txBody>
          <a:bodyPr/>
          <a:lstStyle>
            <a:lvl1pPr>
              <a:lnSpc>
                <a:spcPts val="57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968591"/>
            <a:ext cx="8172000" cy="1919817"/>
          </a:xfrm>
        </p:spPr>
        <p:txBody>
          <a:bodyPr/>
          <a:lstStyle>
            <a:lvl1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1pPr>
            <a:lvl2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2pPr>
            <a:lvl3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3pPr>
            <a:lvl4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4pPr>
            <a:lvl5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5pPr>
            <a:lvl6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6pPr>
            <a:lvl7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7pPr>
            <a:lvl8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8pPr>
            <a:lvl9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</p:txBody>
      </p:sp>
    </p:spTree>
    <p:extLst>
      <p:ext uri="{BB962C8B-B14F-4D97-AF65-F5344CB8AC3E}">
        <p14:creationId xmlns:p14="http://schemas.microsoft.com/office/powerpoint/2010/main" val="2910894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9144000" cy="68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5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1104000"/>
            <a:ext cx="8172000" cy="720000"/>
          </a:xfrm>
        </p:spPr>
        <p:txBody>
          <a:bodyPr/>
          <a:lstStyle>
            <a:lvl1pPr>
              <a:lnSpc>
                <a:spcPts val="44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823999"/>
            <a:ext cx="8172000" cy="3888000"/>
          </a:xfrm>
        </p:spPr>
        <p:txBody>
          <a:bodyPr/>
          <a:lstStyle>
            <a:lvl1pPr>
              <a:lnSpc>
                <a:spcPts val="4400"/>
              </a:lnSpc>
              <a:spcAft>
                <a:spcPts val="0"/>
              </a:spcAft>
              <a:defRPr sz="3600" b="0">
                <a:solidFill>
                  <a:schemeClr val="bg1"/>
                </a:solidFill>
              </a:defRPr>
            </a:lvl1pPr>
            <a:lvl2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2pPr>
            <a:lvl3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3pPr>
            <a:lvl4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4pPr>
            <a:lvl5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5pPr>
            <a:lvl6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6pPr>
            <a:lvl7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7pPr>
            <a:lvl8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8pPr>
            <a:lvl9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Hervorhebung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70510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defTabSz="234000">
              <a:tabLst>
                <a:tab pos="234000" algn="l"/>
              </a:tabLst>
              <a:defRPr/>
            </a:lvl2pPr>
            <a:lvl3pPr defTabSz="234000">
              <a:tabLst>
                <a:tab pos="234000" algn="l"/>
              </a:tabLst>
              <a:defRPr/>
            </a:lvl3pPr>
            <a:lvl4pPr defTabSz="234000">
              <a:tabLst>
                <a:tab pos="234000" algn="l"/>
              </a:tabLst>
              <a:defRPr/>
            </a:lvl4pPr>
            <a:lvl5pPr defTabSz="234000">
              <a:tabLst>
                <a:tab pos="234000" algn="l"/>
              </a:tabLst>
              <a:defRPr/>
            </a:lvl5pPr>
            <a:lvl6pPr marL="0" indent="0" defTabSz="234000">
              <a:buFont typeface="+mj-lt"/>
              <a:buNone/>
              <a:tabLst>
                <a:tab pos="234000" algn="l"/>
              </a:tabLst>
              <a:defRPr/>
            </a:lvl6pPr>
            <a:lvl7pPr defTabSz="234000">
              <a:tabLst>
                <a:tab pos="234000" algn="l"/>
              </a:tabLst>
              <a:defRPr/>
            </a:lvl7pPr>
            <a:lvl8pPr defTabSz="234000">
              <a:tabLst>
                <a:tab pos="234000" algn="l"/>
              </a:tabLst>
              <a:defRPr/>
            </a:lvl8pPr>
            <a:lvl9pPr defTabSz="234000">
              <a:tabLst>
                <a:tab pos="234000" algn="l"/>
              </a:tabLst>
              <a:defRPr/>
            </a:lvl9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058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//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F5A8BB0B-4BD0-4791-8A9B-89C9D0000E3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68000" y="1224000"/>
            <a:ext cx="8172000" cy="448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  <p:grpSp>
        <p:nvGrpSpPr>
          <p:cNvPr id="6" name="Regieanweisungen">
            <a:extLst>
              <a:ext uri="{FF2B5EF4-FFF2-40B4-BE49-F238E27FC236}">
                <a16:creationId xmlns:a16="http://schemas.microsoft.com/office/drawing/2014/main" id="{20CE116F-C667-495A-B654-8B72C3A079E7}"/>
              </a:ext>
            </a:extLst>
          </p:cNvPr>
          <p:cNvGrpSpPr/>
          <p:nvPr userDrawn="1"/>
        </p:nvGrpSpPr>
        <p:grpSpPr>
          <a:xfrm>
            <a:off x="-2628800" y="-624000"/>
            <a:ext cx="14833648" cy="8111999"/>
            <a:chOff x="-2628800" y="-468000"/>
            <a:chExt cx="14833648" cy="6083999"/>
          </a:xfrm>
        </p:grpSpPr>
        <p:sp>
          <p:nvSpPr>
            <p:cNvPr id="16" name="Listenebenen">
              <a:extLst>
                <a:ext uri="{FF2B5EF4-FFF2-40B4-BE49-F238E27FC236}">
                  <a16:creationId xmlns:a16="http://schemas.microsoft.com/office/drawing/2014/main" id="{84A0104B-AA90-4DE7-ADAE-6959FBC15DB1}"/>
                </a:ext>
              </a:extLst>
            </p:cNvPr>
            <p:cNvSpPr txBox="1"/>
            <p:nvPr userDrawn="1"/>
          </p:nvSpPr>
          <p:spPr>
            <a:xfrm rot="10800000" flipH="1" flipV="1">
              <a:off x="-2628800" y="1368000"/>
              <a:ext cx="2520800" cy="1527786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Einfärbung einer Spalte/Zeile: </a:t>
              </a:r>
              <a:br>
                <a:rPr lang="de-DE" sz="12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Markieren der Spalte/Zeile: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 Entwurf/Tabellentools &gt; Schattierung &gt;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200" b="1" baseline="0" dirty="0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Die gewünschte Farbe aus den Designfarben auswählen</a:t>
              </a:r>
            </a:p>
          </p:txBody>
        </p:sp>
        <p:sp>
          <p:nvSpPr>
            <p:cNvPr id="10" name="Zurücksetzen">
              <a:extLst>
                <a:ext uri="{FF2B5EF4-FFF2-40B4-BE49-F238E27FC236}">
                  <a16:creationId xmlns:a16="http://schemas.microsoft.com/office/drawing/2014/main" id="{431D1FFE-03BA-4520-A89B-CDD1BC7E4751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1" name="Hilfslinien">
              <a:extLst>
                <a:ext uri="{FF2B5EF4-FFF2-40B4-BE49-F238E27FC236}">
                  <a16:creationId xmlns:a16="http://schemas.microsoft.com/office/drawing/2014/main" id="{38EA8585-E11F-4D10-9DAB-78E6756B2D63}"/>
                </a:ext>
              </a:extLst>
            </p:cNvPr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Löschen einer Spalte/Zeile: 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Markieren der Spalte/Zeile: Layout &gt; Löschen &gt; Spalte bzw. Zeile löschen</a:t>
              </a:r>
            </a:p>
          </p:txBody>
        </p:sp>
        <p:sp>
          <p:nvSpPr>
            <p:cNvPr id="12" name="Fußzeile">
              <a:extLst>
                <a:ext uri="{FF2B5EF4-FFF2-40B4-BE49-F238E27FC236}">
                  <a16:creationId xmlns:a16="http://schemas.microsoft.com/office/drawing/2014/main" id="{4EFB3271-7B15-42ED-A704-B39FAEDC1436}"/>
                </a:ext>
              </a:extLst>
            </p:cNvPr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13" name="Layoutwechsel">
              <a:extLst>
                <a:ext uri="{FF2B5EF4-FFF2-40B4-BE49-F238E27FC236}">
                  <a16:creationId xmlns:a16="http://schemas.microsoft.com/office/drawing/2014/main" id="{6BCDAEA0-53BC-4E57-84CA-5C530F05A90E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2283786"/>
              <a:ext cx="2952848" cy="1044048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Einfügen einer Spalte/Zeile: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Markieren der Spalte/Zeile neben der eine weitere eingefügt werden soll: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Layout &gt; Hier die gewünschte Einfügeoption auswählen</a:t>
              </a:r>
            </a:p>
          </p:txBody>
        </p:sp>
      </p:grp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4573989D-8FFD-4555-AAB7-592C2CE3AC9F}"/>
              </a:ext>
            </a:extLst>
          </p:cNvPr>
          <p:cNvCxnSpPr/>
          <p:nvPr userDrawn="1"/>
        </p:nvCxnSpPr>
        <p:spPr>
          <a:xfrm>
            <a:off x="0" y="59808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F3269418-AEC9-43D6-9A0C-41CA02546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658" b="-13658"/>
          <a:stretch/>
        </p:blipFill>
        <p:spPr>
          <a:xfrm>
            <a:off x="9252002" y="4437033"/>
            <a:ext cx="2067213" cy="115221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F2031218-EEAC-48BA-9E70-5A915F7BB2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8000" y="6389280"/>
            <a:ext cx="1512000" cy="2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4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64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/>
              <a:t>Vollbild durch klicken einfügen.</a:t>
            </a:r>
          </a:p>
        </p:txBody>
      </p:sp>
    </p:spTree>
    <p:extLst>
      <p:ext uri="{BB962C8B-B14F-4D97-AF65-F5344CB8AC3E}">
        <p14:creationId xmlns:p14="http://schemas.microsoft.com/office/powerpoint/2010/main" val="391117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2052000" y="624000"/>
            <a:ext cx="5040000" cy="448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51999" y="5270400"/>
            <a:ext cx="5040000" cy="432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325704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92" userDrawn="1">
          <p15:clr>
            <a:srgbClr val="FBAE40"/>
          </p15:clr>
        </p15:guide>
        <p15:guide id="2" pos="4468" userDrawn="1">
          <p15:clr>
            <a:srgbClr val="FBAE40"/>
          </p15:clr>
        </p15:guide>
        <p15:guide id="3" orient="horz" pos="388" userDrawn="1">
          <p15:clr>
            <a:srgbClr val="FBAE40"/>
          </p15:clr>
        </p15:guide>
        <p15:guide id="4" orient="horz" pos="322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000" y="624000"/>
            <a:ext cx="396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4320000"/>
            <a:ext cx="3960000" cy="1392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</a:t>
            </a:r>
            <a:r>
              <a:rPr lang="de-DE" dirty="0" err="1"/>
              <a:t>Bildunterzeile</a:t>
            </a:r>
            <a:r>
              <a:rPr lang="de-DE" dirty="0"/>
              <a:t>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0000" y="624000"/>
            <a:ext cx="396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4320000"/>
            <a:ext cx="3960000" cy="1392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</a:t>
            </a:r>
            <a:r>
              <a:rPr lang="de-DE" dirty="0" err="1"/>
              <a:t>Bildunterzeile</a:t>
            </a:r>
            <a:r>
              <a:rPr lang="de-DE" dirty="0"/>
              <a:t> // für weitere Ebenen (Text)  &gt;&gt; Menü &gt; Start &gt; Absatz &gt; Listenebene erhöhen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622643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 userDrawn="1">
          <p15:clr>
            <a:srgbClr val="FBAE40"/>
          </p15:clr>
        </p15:guide>
        <p15:guide id="2" pos="5443" userDrawn="1">
          <p15:clr>
            <a:srgbClr val="FBAE40"/>
          </p15:clr>
        </p15:guide>
        <p15:guide id="3" orient="horz" pos="388" userDrawn="1">
          <p15:clr>
            <a:srgbClr val="FBAE40"/>
          </p15:clr>
        </p15:guide>
        <p15:guide id="4" orient="horz" pos="2617" userDrawn="1">
          <p15:clr>
            <a:srgbClr val="FBAE40"/>
          </p15:clr>
        </p15:guide>
        <p15:guide id="5" pos="279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inkl.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000" y="1272000"/>
            <a:ext cx="396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‹#›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4944000"/>
            <a:ext cx="3960000" cy="768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0000" y="1272000"/>
            <a:ext cx="3960000" cy="352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4944000"/>
            <a:ext cx="3960000" cy="768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 dirty="0"/>
              <a:t>Bildunterzeile // für weitere Ebenen (Text) 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B3784F-BC20-4A45-986C-728B00F59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 | CHART-HEADLINE</a:t>
            </a:r>
          </a:p>
        </p:txBody>
      </p:sp>
    </p:spTree>
    <p:extLst>
      <p:ext uri="{BB962C8B-B14F-4D97-AF65-F5344CB8AC3E}">
        <p14:creationId xmlns:p14="http://schemas.microsoft.com/office/powerpoint/2010/main" val="4262250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 userDrawn="1">
          <p15:clr>
            <a:srgbClr val="FBAE40"/>
          </p15:clr>
        </p15:guide>
        <p15:guide id="3" orient="horz" pos="795" userDrawn="1">
          <p15:clr>
            <a:srgbClr val="FBAE40"/>
          </p15:clr>
        </p15:guide>
        <p15:guide id="4" orient="horz" pos="3025" userDrawn="1">
          <p15:clr>
            <a:srgbClr val="FBAE40"/>
          </p15:clr>
        </p15:guide>
        <p15:guide id="5" pos="2790" userDrawn="1">
          <p15:clr>
            <a:srgbClr val="FBAE40"/>
          </p15:clr>
        </p15:guide>
        <p15:guide id="6" pos="544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468000" y="528000"/>
            <a:ext cx="7560000" cy="62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KAPITEL | CHART-HEADLINE</a:t>
            </a:r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468000" y="1224000"/>
            <a:ext cx="7560000" cy="44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 err="1"/>
              <a:t>Subline</a:t>
            </a:r>
            <a:r>
              <a:rPr lang="de-DE" dirty="0"/>
              <a:t> auf erster Ebene // für weitere Ebenen (Text und Aufzählungen &gt;&gt; Menü &gt; Start &gt; Absatz &gt; Listenebene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/>
          <p:cNvSpPr>
            <a:spLocks noGrp="1"/>
          </p:cNvSpPr>
          <p:nvPr userDrawn="1">
            <p:ph type="dt" sz="half" idx="2"/>
          </p:nvPr>
        </p:nvSpPr>
        <p:spPr>
          <a:xfrm>
            <a:off x="360001" y="7365487"/>
            <a:ext cx="4284008" cy="23997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720000" y="6425640"/>
            <a:ext cx="6300000" cy="14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r>
              <a:rPr lang="de-DE" dirty="0"/>
              <a:t>Titel | ggf. weitere Angaben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324000" y="6425640"/>
            <a:ext cx="252000" cy="14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fld id="{6C8FC03C-C266-4645-ABC5-645062898383}" type="slidenum">
              <a:rPr lang="de-DE" smtClean="0"/>
              <a:pPr/>
              <a:t>‹#›</a:t>
            </a:fld>
            <a:r>
              <a:rPr lang="de-DE" dirty="0"/>
              <a:t> </a:t>
            </a:r>
          </a:p>
        </p:txBody>
      </p:sp>
      <p:grpSp>
        <p:nvGrpSpPr>
          <p:cNvPr id="31" name="Regieanweisungen"/>
          <p:cNvGrpSpPr/>
          <p:nvPr userDrawn="1"/>
        </p:nvGrpSpPr>
        <p:grpSpPr>
          <a:xfrm>
            <a:off x="-2088000" y="-624000"/>
            <a:ext cx="13284000" cy="8111999"/>
            <a:chOff x="-2088000" y="-468000"/>
            <a:chExt cx="13284000" cy="6083999"/>
          </a:xfrm>
        </p:grpSpPr>
        <p:grpSp>
          <p:nvGrpSpPr>
            <p:cNvPr id="29" name="Listenebenen"/>
            <p:cNvGrpSpPr/>
            <p:nvPr userDrawn="1"/>
          </p:nvGrpSpPr>
          <p:grpSpPr>
            <a:xfrm>
              <a:off x="-2088000" y="1368000"/>
              <a:ext cx="1980000" cy="2319874"/>
              <a:chOff x="-2088000" y="1368000"/>
              <a:chExt cx="1980000" cy="2319874"/>
            </a:xfrm>
          </p:grpSpPr>
          <p:sp>
            <p:nvSpPr>
              <p:cNvPr id="12" name="Text // Listenebene erhöhen"/>
              <p:cNvSpPr txBox="1"/>
              <p:nvPr userDrawn="1"/>
            </p:nvSpPr>
            <p:spPr>
              <a:xfrm>
                <a:off x="-2016000" y="2787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13" name="Text // Listenebene verringern"/>
              <p:cNvSpPr txBox="1"/>
              <p:nvPr userDrawn="1"/>
            </p:nvSpPr>
            <p:spPr>
              <a:xfrm>
                <a:off x="-2016000" y="3291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25" name="Listenebenen"/>
              <p:cNvSpPr txBox="1"/>
              <p:nvPr userDrawn="1"/>
            </p:nvSpPr>
            <p:spPr>
              <a:xfrm rot="10800000" flipH="1" flipV="1">
                <a:off x="-2088000" y="1368000"/>
                <a:ext cx="1980000" cy="8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Listen erstellen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Wechseln Sie die Textebene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27" name="Bild // Listenebene verringern"/>
              <p:cNvPicPr>
                <a:picLocks noChangeAspect="1"/>
              </p:cNvPicPr>
              <p:nvPr userDrawn="1"/>
            </p:nvPicPr>
            <p:blipFill rotWithShape="1"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16667" b="-16667"/>
              <a:stretch/>
            </p:blipFill>
            <p:spPr>
              <a:xfrm>
                <a:off x="-963360" y="3291874"/>
                <a:ext cx="855360" cy="396000"/>
              </a:xfrm>
              <a:prstGeom prst="rect">
                <a:avLst/>
              </a:prstGeom>
            </p:spPr>
          </p:pic>
          <p:pic>
            <p:nvPicPr>
              <p:cNvPr id="28" name="Bild // Listenebene erhöhen"/>
              <p:cNvPicPr>
                <a:picLocks noChangeAspect="1"/>
              </p:cNvPicPr>
              <p:nvPr userDrawn="1"/>
            </p:nvPicPr>
            <p:blipFill rotWithShape="1"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16667" b="-16667"/>
              <a:stretch/>
            </p:blipFill>
            <p:spPr>
              <a:xfrm>
                <a:off x="-963360" y="2787874"/>
                <a:ext cx="855360" cy="396000"/>
              </a:xfrm>
              <a:prstGeom prst="rect">
                <a:avLst/>
              </a:prstGeom>
            </p:spPr>
          </p:pic>
        </p:grpSp>
        <p:sp>
          <p:nvSpPr>
            <p:cNvPr id="14" name="Zurücksetzen"/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5" name="Hilfslinien"/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Menü: 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sp>
          <p:nvSpPr>
            <p:cNvPr id="16" name="Fußzeile"/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30" name="Layoutwechsel"/>
            <p:cNvSpPr txBox="1"/>
            <p:nvPr userDrawn="1"/>
          </p:nvSpPr>
          <p:spPr>
            <a:xfrm rot="10800000" flipH="1" flipV="1">
              <a:off x="9252000" y="2283786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2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</p:grp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F61B1FA0-8233-4248-B899-BF9702E3E986}"/>
              </a:ext>
            </a:extLst>
          </p:cNvPr>
          <p:cNvCxnSpPr/>
          <p:nvPr userDrawn="1"/>
        </p:nvCxnSpPr>
        <p:spPr>
          <a:xfrm>
            <a:off x="0" y="59808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>
            <a:extLst>
              <a:ext uri="{FF2B5EF4-FFF2-40B4-BE49-F238E27FC236}">
                <a16:creationId xmlns:a16="http://schemas.microsoft.com/office/drawing/2014/main" id="{68984D9D-2F10-4AA5-A9C1-72F3ADD0FB94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7308000" y="6389280"/>
            <a:ext cx="1512000" cy="2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1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67" r:id="rId5"/>
    <p:sldLayoutId id="2147483658" r:id="rId6"/>
    <p:sldLayoutId id="2147483659" r:id="rId7"/>
    <p:sldLayoutId id="2147483660" r:id="rId8"/>
    <p:sldLayoutId id="2147483661" r:id="rId9"/>
    <p:sldLayoutId id="2147483663" r:id="rId10"/>
    <p:sldLayoutId id="2147483662" r:id="rId11"/>
    <p:sldLayoutId id="2147483664" r:id="rId12"/>
    <p:sldLayoutId id="2147483665" r:id="rId13"/>
    <p:sldLayoutId id="2147483666" r:id="rId14"/>
    <p:sldLayoutId id="2147483654" r:id="rId15"/>
    <p:sldLayoutId id="2147483655" r:id="rId16"/>
  </p:sldLayoutIdLst>
  <p:hf hdr="0" dt="0"/>
  <p:txStyles>
    <p:title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700" b="0" kern="1200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1200"/>
        </a:spcAft>
        <a:buSzPct val="75000"/>
        <a:buFont typeface="Arial" panose="020B0604020202020204" pitchFamily="34" charset="0"/>
        <a:buNone/>
        <a:defRPr sz="1500" b="1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234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bg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468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702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2" userDrawn="1">
          <p15:clr>
            <a:srgbClr val="5ACBF0"/>
          </p15:clr>
        </p15:guide>
        <p15:guide id="2" pos="5059" userDrawn="1">
          <p15:clr>
            <a:srgbClr val="5ACBF0"/>
          </p15:clr>
        </p15:guide>
        <p15:guide id="3" orient="horz" pos="327" userDrawn="1">
          <p15:clr>
            <a:srgbClr val="5ACBF0"/>
          </p15:clr>
        </p15:guide>
        <p15:guide id="4" orient="horz" pos="3600" userDrawn="1">
          <p15:clr>
            <a:srgbClr val="5ACBF0"/>
          </p15:clr>
        </p15:guide>
        <p15:guide id="5" pos="5443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E251604-5270-408F-A03A-64775D6BB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898" y="3913832"/>
            <a:ext cx="7560000" cy="278420"/>
          </a:xfrm>
        </p:spPr>
        <p:txBody>
          <a:bodyPr/>
          <a:lstStyle/>
          <a:p>
            <a:r>
              <a:rPr lang="en-US" dirty="0"/>
              <a:t>Panagiotis Sismanidis, Benjamin Bechtel, Matthias </a:t>
            </a:r>
            <a:r>
              <a:rPr lang="en-US" dirty="0" err="1"/>
              <a:t>Demuzere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A271BE-C74F-4761-B287-83C0068F9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07" y="2276872"/>
            <a:ext cx="7332480" cy="107050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/>
              <a:t>Investigating the Seasonal SUHI Intensity  Hysteresis Curves in Europe</a:t>
            </a:r>
          </a:p>
        </p:txBody>
      </p:sp>
    </p:spTree>
    <p:extLst>
      <p:ext uri="{BB962C8B-B14F-4D97-AF65-F5344CB8AC3E}">
        <p14:creationId xmlns:p14="http://schemas.microsoft.com/office/powerpoint/2010/main" val="3153316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B36B6-E3BA-4664-839B-B52FCE40D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Methodology: Extraction of Urban Areas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0B8A41-311F-49C4-BF82-A8271D26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Investigating the Seasonal SUHI Intensity  Hysteresis Curves in Europe</a:t>
            </a:r>
            <a:r>
              <a:rPr lang="de-DE" dirty="0"/>
              <a:t> | Panagiotis Sismanidis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D2003B-54A7-4505-8F90-F74613702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10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EE620456-86A9-411E-9921-2BC2CDBA30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482" y="1163374"/>
            <a:ext cx="6981923" cy="4653309"/>
          </a:xfrm>
          <a:prstGeom prst="rect">
            <a:avLst/>
          </a:prstGeom>
        </p:spPr>
      </p:pic>
      <p:graphicFrame>
        <p:nvGraphicFramePr>
          <p:cNvPr id="9" name="Table 15">
            <a:extLst>
              <a:ext uri="{FF2B5EF4-FFF2-40B4-BE49-F238E27FC236}">
                <a16:creationId xmlns:a16="http://schemas.microsoft.com/office/drawing/2014/main" id="{412C459D-6E23-47F6-8B07-A0744C24F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19481"/>
              </p:ext>
            </p:extLst>
          </p:nvPr>
        </p:nvGraphicFramePr>
        <p:xfrm>
          <a:off x="7399673" y="1175617"/>
          <a:ext cx="1653332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6666">
                  <a:extLst>
                    <a:ext uri="{9D8B030D-6E8A-4147-A177-3AD203B41FA5}">
                      <a16:colId xmlns:a16="http://schemas.microsoft.com/office/drawing/2014/main" val="3113017734"/>
                    </a:ext>
                  </a:extLst>
                </a:gridCol>
                <a:gridCol w="826666">
                  <a:extLst>
                    <a:ext uri="{9D8B030D-6E8A-4147-A177-3AD203B41FA5}">
                      <a16:colId xmlns:a16="http://schemas.microsoft.com/office/drawing/2014/main" val="2860646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Year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9785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60638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64291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751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66744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85022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450813"/>
                  </a:ext>
                </a:extLst>
              </a:tr>
            </a:tbl>
          </a:graphicData>
        </a:graphic>
      </p:graphicFrame>
      <p:pic>
        <p:nvPicPr>
          <p:cNvPr id="17" name="Content Placeholder 14">
            <a:extLst>
              <a:ext uri="{FF2B5EF4-FFF2-40B4-BE49-F238E27FC236}">
                <a16:creationId xmlns:a16="http://schemas.microsoft.com/office/drawing/2014/main" id="{C82BF2CF-8713-4F27-9D08-21C7207E99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2330" y="3573108"/>
            <a:ext cx="3384088" cy="271927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5E0FD9-C7F1-4F8F-83CD-51CF8BBF4228}"/>
              </a:ext>
            </a:extLst>
          </p:cNvPr>
          <p:cNvSpPr/>
          <p:nvPr/>
        </p:nvSpPr>
        <p:spPr>
          <a:xfrm>
            <a:off x="2268194" y="2336635"/>
            <a:ext cx="1224136" cy="9361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48E1CE2-6A51-4CF7-BC89-F36D60D2406F}"/>
              </a:ext>
            </a:extLst>
          </p:cNvPr>
          <p:cNvCxnSpPr/>
          <p:nvPr/>
        </p:nvCxnSpPr>
        <p:spPr>
          <a:xfrm>
            <a:off x="3492330" y="2336637"/>
            <a:ext cx="3384088" cy="123647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2920CBB-F6D2-429A-A0D7-D1F32C096F78}"/>
              </a:ext>
            </a:extLst>
          </p:cNvPr>
          <p:cNvCxnSpPr/>
          <p:nvPr/>
        </p:nvCxnSpPr>
        <p:spPr>
          <a:xfrm>
            <a:off x="2268194" y="3272741"/>
            <a:ext cx="1224136" cy="30196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5383A0D-4107-44D1-B4A5-7824A4651C74}"/>
              </a:ext>
            </a:extLst>
          </p:cNvPr>
          <p:cNvSpPr txBox="1"/>
          <p:nvPr/>
        </p:nvSpPr>
        <p:spPr>
          <a:xfrm>
            <a:off x="3470959" y="6032867"/>
            <a:ext cx="14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Each color is a city</a:t>
            </a:r>
          </a:p>
        </p:txBody>
      </p:sp>
    </p:spTree>
    <p:extLst>
      <p:ext uri="{BB962C8B-B14F-4D97-AF65-F5344CB8AC3E}">
        <p14:creationId xmlns:p14="http://schemas.microsoft.com/office/powerpoint/2010/main" val="1557075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B36B6-E3BA-4664-839B-B52FCE40D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Methodology: Selection of Rural Areas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29B6E-0E73-4462-A486-B5A24CF71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55" y="1484784"/>
            <a:ext cx="3322965" cy="4227216"/>
          </a:xfrm>
        </p:spPr>
        <p:txBody>
          <a:bodyPr/>
          <a:lstStyle/>
          <a:p>
            <a:r>
              <a:rPr lang="en-US" b="0" dirty="0"/>
              <a:t>We define as rural pixels all the pixels where the sum of the cropland, grassland, shrublands and sparse vegetation LCC fractions is &gt;= 70%</a:t>
            </a:r>
          </a:p>
          <a:p>
            <a:endParaRPr lang="en-US" b="0" dirty="0"/>
          </a:p>
          <a:p>
            <a:r>
              <a:rPr lang="en-US" b="0" dirty="0"/>
              <a:t>Approx. </a:t>
            </a:r>
            <a:r>
              <a:rPr lang="en-US" dirty="0"/>
              <a:t>LCZ C + D</a:t>
            </a:r>
          </a:p>
          <a:p>
            <a:endParaRPr lang="en-US" b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0B8A41-311F-49C4-BF82-A8271D26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Investigating the Seasonal SUHI Intensity  Hysteresis Curves in Europe</a:t>
            </a:r>
            <a:r>
              <a:rPr lang="de-DE" dirty="0"/>
              <a:t> | Panagiotis Sismanidis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D2003B-54A7-4505-8F90-F74613702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11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4583EC-6980-4C37-BA66-9E3F062A6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5" y="1383751"/>
            <a:ext cx="4876545" cy="376765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DB66A32-317D-4194-9C22-E9119DB3DD78}"/>
              </a:ext>
            </a:extLst>
          </p:cNvPr>
          <p:cNvSpPr/>
          <p:nvPr/>
        </p:nvSpPr>
        <p:spPr>
          <a:xfrm>
            <a:off x="4103102" y="2679896"/>
            <a:ext cx="4810812" cy="1008112"/>
          </a:xfrm>
          <a:prstGeom prst="rect">
            <a:avLst/>
          </a:prstGeom>
          <a:solidFill>
            <a:schemeClr val="bg1">
              <a:alpha val="71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D38CF0-AB23-4373-9B7A-6B5D5B8BA964}"/>
              </a:ext>
            </a:extLst>
          </p:cNvPr>
          <p:cNvSpPr/>
          <p:nvPr/>
        </p:nvSpPr>
        <p:spPr>
          <a:xfrm>
            <a:off x="4121919" y="3963358"/>
            <a:ext cx="4791996" cy="372721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851C22-B745-48A6-BDDA-608CF6B789B5}"/>
              </a:ext>
            </a:extLst>
          </p:cNvPr>
          <p:cNvSpPr/>
          <p:nvPr/>
        </p:nvSpPr>
        <p:spPr>
          <a:xfrm>
            <a:off x="4665443" y="4850668"/>
            <a:ext cx="4248471" cy="245060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1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B36B6-E3BA-4664-839B-B52FCE40D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Methodology: Selection of Rural Areas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29B6E-0E73-4462-A486-B5A24CF71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224000"/>
            <a:ext cx="4752072" cy="4488000"/>
          </a:xfrm>
        </p:spPr>
        <p:txBody>
          <a:bodyPr/>
          <a:lstStyle/>
          <a:p>
            <a:r>
              <a:rPr lang="en-US" b="0" dirty="0"/>
              <a:t>We select the rural areas using the algorithm of Zhou et al. (2013, GRL)</a:t>
            </a:r>
          </a:p>
          <a:p>
            <a:r>
              <a:rPr lang="en-US" dirty="0"/>
              <a:t>This method considers: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that the rural area and the city area should have  comparable size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a rural pixel can belong to more than one urban areas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However, in our implementation we do not use all the pixels, but we filter them using the LCC and DEM data: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The elevation of each rural pixel should not differ more than +/- 200 m from the median elevation of the urban core.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The rural pixels should have</a:t>
            </a:r>
          </a:p>
          <a:p>
            <a:pPr marL="519750" lvl="2" indent="-285750">
              <a:buFont typeface="Arial" panose="020B0604020202020204" pitchFamily="34" charset="0"/>
              <a:buChar char="•"/>
            </a:pPr>
            <a:r>
              <a:rPr lang="en-US" dirty="0"/>
              <a:t>An urban fraction = 0</a:t>
            </a:r>
          </a:p>
          <a:p>
            <a:pPr marL="519750" lvl="2" indent="-285750">
              <a:buFont typeface="Arial" panose="020B0604020202020204" pitchFamily="34" charset="0"/>
              <a:buChar char="•"/>
            </a:pPr>
            <a:r>
              <a:rPr lang="en-US" dirty="0"/>
              <a:t>A water fraction = 0</a:t>
            </a:r>
          </a:p>
          <a:p>
            <a:pPr lvl="1"/>
            <a:endParaRPr lang="en-US" dirty="0"/>
          </a:p>
          <a:p>
            <a:endParaRPr lang="en-US" b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0B8A41-311F-49C4-BF82-A8271D26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Investigating the Seasonal SUHI Intensity  Hysteresis Curves in Europe</a:t>
            </a:r>
            <a:r>
              <a:rPr lang="de-DE" dirty="0"/>
              <a:t> | Panagiotis Sismanidis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D2003B-54A7-4505-8F90-F74613702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12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2A631F-601E-4067-8EE9-3944A45C88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863"/>
          <a:stretch/>
        </p:blipFill>
        <p:spPr>
          <a:xfrm>
            <a:off x="5977335" y="1038262"/>
            <a:ext cx="2490827" cy="2592288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1A61F4C7-BA2A-485E-A57D-FFEFC1651F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1389" y="3573016"/>
            <a:ext cx="316835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85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B36B6-E3BA-4664-839B-B52FCE40D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Methodology: Selection of Rural Areas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0B8A41-311F-49C4-BF82-A8271D26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D2003B-54A7-4505-8F90-F74613702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13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6" name="Picture 5" descr="A picture containing outdoor, rock, dark, sitting&#10;&#10;Description automatically generated">
            <a:extLst>
              <a:ext uri="{FF2B5EF4-FFF2-40B4-BE49-F238E27FC236}">
                <a16:creationId xmlns:a16="http://schemas.microsoft.com/office/drawing/2014/main" id="{DD14CA28-520D-4D8C-BB71-8B486740D8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540" y="1072643"/>
            <a:ext cx="7697263" cy="4970983"/>
          </a:xfrm>
          <a:prstGeom prst="rect">
            <a:avLst/>
          </a:prstGeom>
        </p:spPr>
      </p:pic>
      <p:pic>
        <p:nvPicPr>
          <p:cNvPr id="7" name="Picture 6" descr="A close up of a flower garden&#10;&#10;Description automatically generated">
            <a:extLst>
              <a:ext uri="{FF2B5EF4-FFF2-40B4-BE49-F238E27FC236}">
                <a16:creationId xmlns:a16="http://schemas.microsoft.com/office/drawing/2014/main" id="{9CE382C6-A831-4843-B7CE-C6B2ABC172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7000" y="3429002"/>
            <a:ext cx="4857462" cy="307827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FEE38BA-EEC2-4FDF-A221-C096E89EE63D}"/>
              </a:ext>
            </a:extLst>
          </p:cNvPr>
          <p:cNvSpPr/>
          <p:nvPr/>
        </p:nvSpPr>
        <p:spPr>
          <a:xfrm>
            <a:off x="2843810" y="2191323"/>
            <a:ext cx="1110293" cy="8376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123EF78-ADEA-42FB-87E4-89C68750C35C}"/>
              </a:ext>
            </a:extLst>
          </p:cNvPr>
          <p:cNvCxnSpPr>
            <a:cxnSpLocks/>
          </p:cNvCxnSpPr>
          <p:nvPr/>
        </p:nvCxnSpPr>
        <p:spPr>
          <a:xfrm flipH="1" flipV="1">
            <a:off x="3954101" y="2191325"/>
            <a:ext cx="4722356" cy="123767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7BB6E0-3224-4CB3-BEDB-A7A90D15FF37}"/>
              </a:ext>
            </a:extLst>
          </p:cNvPr>
          <p:cNvCxnSpPr>
            <a:cxnSpLocks/>
          </p:cNvCxnSpPr>
          <p:nvPr/>
        </p:nvCxnSpPr>
        <p:spPr>
          <a:xfrm>
            <a:off x="2843808" y="3028943"/>
            <a:ext cx="1026192" cy="346869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AD49FC7-8E84-4526-9793-AA4469756F7C}"/>
              </a:ext>
            </a:extLst>
          </p:cNvPr>
          <p:cNvSpPr txBox="1"/>
          <p:nvPr/>
        </p:nvSpPr>
        <p:spPr>
          <a:xfrm>
            <a:off x="3897000" y="6224944"/>
            <a:ext cx="3220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The bright green are the selected rural areas</a:t>
            </a:r>
          </a:p>
        </p:txBody>
      </p:sp>
    </p:spTree>
    <p:extLst>
      <p:ext uri="{BB962C8B-B14F-4D97-AF65-F5344CB8AC3E}">
        <p14:creationId xmlns:p14="http://schemas.microsoft.com/office/powerpoint/2010/main" val="778320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B36B6-E3BA-4664-839B-B52FCE40D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Methodology: SUHII Calculation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F29B6E-0E73-4462-A486-B5A24CF719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calculate the daily SUHII for each city as: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𝑆𝑈𝐻𝐼𝐼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>
                                  <a:latin typeface="Cambria Math" panose="02040503050406030204" pitchFamily="18" charset="0"/>
                                </a:rPr>
                                <m:t>𝐿𝑆𝑇</m:t>
                              </m:r>
                            </m:e>
                          </m:acc>
                        </m:e>
                        <m:sub>
                          <m:r>
                            <a:rPr lang="en-US" b="0" i="1" dirty="0">
                              <a:latin typeface="Cambria Math" panose="02040503050406030204" pitchFamily="18" charset="0"/>
                            </a:rPr>
                            <m:t>𝑢𝑟𝑏𝑎𝑛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 –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>
                                  <a:latin typeface="Cambria Math" panose="02040503050406030204" pitchFamily="18" charset="0"/>
                                </a:rPr>
                                <m:t>𝐿𝑆𝑇</m:t>
                              </m:r>
                            </m:e>
                          </m:acc>
                        </m:e>
                        <m:sub>
                          <m:r>
                            <a:rPr lang="en-US" b="0" i="1" dirty="0">
                              <a:latin typeface="Cambria Math" panose="02040503050406030204" pitchFamily="18" charset="0"/>
                            </a:rPr>
                            <m:t>𝑟𝑢𝑟𝑎𝑙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To calculate the spatial means we include only pixels where:</a:t>
                </a:r>
              </a:p>
              <a:p>
                <a:pPr marL="2857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 VZA ranges from -45 to +45 </a:t>
                </a:r>
                <a:r>
                  <a:rPr lang="en-US" dirty="0" err="1"/>
                  <a:t>degs</a:t>
                </a:r>
                <a:endParaRPr lang="en-US" dirty="0"/>
              </a:p>
              <a:p>
                <a:pPr marL="2857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 LST uncertainty is &lt;2K</a:t>
                </a:r>
              </a:p>
              <a:p>
                <a:pPr marL="2857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Percentage of clear-sky pixels for urban area: &gt;= 50%</a:t>
                </a:r>
              </a:p>
              <a:p>
                <a:pPr marL="2857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Percentage of clear-sky pixels for rural area: &gt;= 50%</a:t>
                </a:r>
              </a:p>
              <a:p>
                <a:endParaRPr lang="en-US" dirty="0"/>
              </a:p>
              <a:p>
                <a:r>
                  <a:rPr lang="en-US" dirty="0"/>
                  <a:t>SUHII uncertainty</a:t>
                </a:r>
              </a:p>
              <a:p>
                <a:pPr lvl="1"/>
                <a:r>
                  <a:rPr lang="en-US" dirty="0"/>
                  <a:t>	We combine the SEMs as follows:</a:t>
                </a:r>
              </a:p>
              <a:p>
                <a:pPr lvl="1"/>
                <a:endParaRPr lang="en-US" dirty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𝑆𝑈𝐻𝐼𝐼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𝑆𝐸𝑀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𝑢𝑟𝑏𝑎𝑛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𝑆𝐸𝑀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𝑟𝑢𝑟𝑎𝑙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F29B6E-0E73-4462-A486-B5A24CF719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32" t="-1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0B8A41-311F-49C4-BF82-A8271D26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Investigating the Seasonal SUHI Intensity  Hysteresis Curves in Europe</a:t>
            </a:r>
            <a:r>
              <a:rPr lang="de-DE" dirty="0"/>
              <a:t> | Panagiotis Sismanidis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D2003B-54A7-4505-8F90-F74613702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14</a:t>
            </a:fld>
            <a:r>
              <a:rPr lang="de-DE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8048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A3E45411-AC4D-45CD-B0F7-E2DCDD180B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6540" y="3383456"/>
            <a:ext cx="3402487" cy="25518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6E44E0-5018-4080-9C0F-854A9740A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Aggregation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BC35E9-C780-4C4D-AC57-9C4351832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511497-DAF5-444F-A765-FF605A050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15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6" name="Content Placeholder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9D17A2D-A239-4E8A-8587-A6BCAE5BE2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0624" y="891141"/>
            <a:ext cx="1482042" cy="1111532"/>
          </a:xfr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892640-B3A3-4FD6-AF98-A46C1033E8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2489" y="1145587"/>
            <a:ext cx="1349703" cy="1079878"/>
          </a:xfrm>
          <a:prstGeom prst="rect">
            <a:avLst/>
          </a:prstGeom>
        </p:spPr>
      </p:pic>
      <p:sp>
        <p:nvSpPr>
          <p:cNvPr id="12" name="Right Brace 11">
            <a:extLst>
              <a:ext uri="{FF2B5EF4-FFF2-40B4-BE49-F238E27FC236}">
                <a16:creationId xmlns:a16="http://schemas.microsoft.com/office/drawing/2014/main" id="{AAA3F8E7-7815-4A2E-880E-BA1CC03B66AE}"/>
              </a:ext>
            </a:extLst>
          </p:cNvPr>
          <p:cNvSpPr/>
          <p:nvPr/>
        </p:nvSpPr>
        <p:spPr>
          <a:xfrm rot="5400000">
            <a:off x="6289489" y="1149957"/>
            <a:ext cx="389574" cy="4256604"/>
          </a:xfrm>
          <a:prstGeom prst="rightBrace">
            <a:avLst>
              <a:gd name="adj1" fmla="val 73110"/>
              <a:gd name="adj2" fmla="val 37025"/>
            </a:avLst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5C76D32-473C-418D-980D-FBA123F09A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136" y="2084202"/>
            <a:ext cx="1558447" cy="1117178"/>
          </a:xfrm>
          <a:prstGeom prst="rect">
            <a:avLst/>
          </a:prstGeom>
        </p:spPr>
      </p:pic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F0D4339E-79E7-4F79-87F2-6CB78B9576A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382" y="777305"/>
            <a:ext cx="1520791" cy="114059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2784BC-4CDE-4410-B632-29100A59362C}"/>
              </a:ext>
            </a:extLst>
          </p:cNvPr>
          <p:cNvSpPr txBox="1"/>
          <p:nvPr/>
        </p:nvSpPr>
        <p:spPr>
          <a:xfrm>
            <a:off x="7820261" y="250128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1A5745-46F8-473A-BB8C-AD17340032A3}"/>
              </a:ext>
            </a:extLst>
          </p:cNvPr>
          <p:cNvSpPr txBox="1"/>
          <p:nvPr/>
        </p:nvSpPr>
        <p:spPr>
          <a:xfrm>
            <a:off x="428855" y="4344096"/>
            <a:ext cx="3509169" cy="133882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Alpine: 17</a:t>
            </a:r>
          </a:p>
          <a:p>
            <a:r>
              <a:rPr lang="en-US" dirty="0">
                <a:solidFill>
                  <a:srgbClr val="FF66FF"/>
                </a:solidFill>
              </a:rPr>
              <a:t>Anatolian: 2</a:t>
            </a:r>
          </a:p>
          <a:p>
            <a:r>
              <a:rPr lang="en-US" dirty="0">
                <a:solidFill>
                  <a:srgbClr val="0070C0"/>
                </a:solidFill>
              </a:rPr>
              <a:t>Atlantic: 270</a:t>
            </a:r>
          </a:p>
          <a:p>
            <a:r>
              <a:rPr lang="en-US" dirty="0">
                <a:solidFill>
                  <a:srgbClr val="009999"/>
                </a:solidFill>
              </a:rPr>
              <a:t>Boreal: 33</a:t>
            </a:r>
          </a:p>
          <a:p>
            <a:r>
              <a:rPr lang="en-US" dirty="0">
                <a:solidFill>
                  <a:srgbClr val="00B050"/>
                </a:solidFill>
              </a:rPr>
              <a:t>Continental: 324</a:t>
            </a:r>
          </a:p>
          <a:p>
            <a:r>
              <a:rPr lang="en-US" dirty="0">
                <a:solidFill>
                  <a:schemeClr val="accent2"/>
                </a:solidFill>
              </a:rPr>
              <a:t>Mediterranean: 79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Outside (i.e. North Africa): 44</a:t>
            </a:r>
          </a:p>
          <a:p>
            <a:r>
              <a:rPr lang="en-US" dirty="0">
                <a:solidFill>
                  <a:srgbClr val="7030A0"/>
                </a:solidFill>
              </a:rPr>
              <a:t>Pannonian: 44</a:t>
            </a:r>
          </a:p>
          <a:p>
            <a:r>
              <a:rPr lang="en-US" dirty="0" err="1">
                <a:solidFill>
                  <a:srgbClr val="C00000"/>
                </a:solidFill>
              </a:rPr>
              <a:t>Steppic</a:t>
            </a:r>
            <a:r>
              <a:rPr lang="en-US" dirty="0">
                <a:solidFill>
                  <a:srgbClr val="C00000"/>
                </a:solidFill>
              </a:rPr>
              <a:t>: 14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DD197E-29F7-42C8-9904-F24A066F062C}"/>
              </a:ext>
            </a:extLst>
          </p:cNvPr>
          <p:cNvSpPr txBox="1"/>
          <p:nvPr/>
        </p:nvSpPr>
        <p:spPr>
          <a:xfrm>
            <a:off x="2186216" y="5366084"/>
            <a:ext cx="979755" cy="30008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Total: </a:t>
            </a:r>
            <a:r>
              <a:rPr lang="en-US" dirty="0"/>
              <a:t>824</a:t>
            </a:r>
          </a:p>
        </p:txBody>
      </p:sp>
      <p:pic>
        <p:nvPicPr>
          <p:cNvPr id="31" name="Picture 30" descr="A screenshot of a cell phone&#10;&#10;Description automatically generated">
            <a:extLst>
              <a:ext uri="{FF2B5EF4-FFF2-40B4-BE49-F238E27FC236}">
                <a16:creationId xmlns:a16="http://schemas.microsoft.com/office/drawing/2014/main" id="{40F77605-0BE3-4A14-9772-F6CD2F3C4C8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0172" y="2063774"/>
            <a:ext cx="1326534" cy="998251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5603C6C8-FA38-4E36-AFC1-94F4A84C9896}"/>
              </a:ext>
            </a:extLst>
          </p:cNvPr>
          <p:cNvSpPr/>
          <p:nvPr/>
        </p:nvSpPr>
        <p:spPr>
          <a:xfrm>
            <a:off x="441433" y="4039296"/>
            <a:ext cx="289694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Number of Cities with data for </a:t>
            </a:r>
            <a:r>
              <a:rPr lang="en-US" b="1" dirty="0"/>
              <a:t>2018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C14FF36-A6DA-4050-A44A-2CA1856542AB}"/>
              </a:ext>
            </a:extLst>
          </p:cNvPr>
          <p:cNvSpPr txBox="1"/>
          <p:nvPr/>
        </p:nvSpPr>
        <p:spPr>
          <a:xfrm>
            <a:off x="4962064" y="332656"/>
            <a:ext cx="3044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2013 – 2018, Continental Cities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FE51278-5894-4950-B0ED-C8D1946A684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668" y="1739667"/>
            <a:ext cx="2710053" cy="192334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DD8964FA-92D1-472D-9DC0-7D45FBD4CF6A}"/>
              </a:ext>
            </a:extLst>
          </p:cNvPr>
          <p:cNvGrpSpPr/>
          <p:nvPr/>
        </p:nvGrpSpPr>
        <p:grpSpPr>
          <a:xfrm>
            <a:off x="455918" y="1487063"/>
            <a:ext cx="2840428" cy="2049650"/>
            <a:chOff x="233108" y="1392716"/>
            <a:chExt cx="3320280" cy="247317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031D86E-1A7A-4CE4-9CD3-4F712EAAC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508" y="1545116"/>
              <a:ext cx="3167880" cy="232077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5CEB365-49E0-4A80-B9F5-C3E5A5A70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108" y="1392716"/>
              <a:ext cx="3167880" cy="2320772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8BC018DC-D436-4FCE-9975-9FA1203824C5}"/>
              </a:ext>
            </a:extLst>
          </p:cNvPr>
          <p:cNvSpPr/>
          <p:nvPr/>
        </p:nvSpPr>
        <p:spPr>
          <a:xfrm>
            <a:off x="586293" y="3155340"/>
            <a:ext cx="498069" cy="2550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2018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4B937FD-2A85-418A-A1A7-B5209B293E0D}"/>
              </a:ext>
            </a:extLst>
          </p:cNvPr>
          <p:cNvSpPr txBox="1"/>
          <p:nvPr/>
        </p:nvSpPr>
        <p:spPr>
          <a:xfrm>
            <a:off x="1433305" y="1184259"/>
            <a:ext cx="1138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2013 - 2018</a:t>
            </a:r>
          </a:p>
        </p:txBody>
      </p:sp>
      <p:sp>
        <p:nvSpPr>
          <p:cNvPr id="38" name="Left Bracket 37">
            <a:extLst>
              <a:ext uri="{FF2B5EF4-FFF2-40B4-BE49-F238E27FC236}">
                <a16:creationId xmlns:a16="http://schemas.microsoft.com/office/drawing/2014/main" id="{84C9801B-B93F-4B52-BCD5-6A4C50B30E08}"/>
              </a:ext>
            </a:extLst>
          </p:cNvPr>
          <p:cNvSpPr/>
          <p:nvPr/>
        </p:nvSpPr>
        <p:spPr>
          <a:xfrm>
            <a:off x="339740" y="3998778"/>
            <a:ext cx="216496" cy="1684145"/>
          </a:xfrm>
          <a:prstGeom prst="leftBracket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39" name="Left Bracket 38">
            <a:extLst>
              <a:ext uri="{FF2B5EF4-FFF2-40B4-BE49-F238E27FC236}">
                <a16:creationId xmlns:a16="http://schemas.microsoft.com/office/drawing/2014/main" id="{059C8DD1-78E1-4A9D-B9E9-C42C078BFE51}"/>
              </a:ext>
            </a:extLst>
          </p:cNvPr>
          <p:cNvSpPr/>
          <p:nvPr/>
        </p:nvSpPr>
        <p:spPr>
          <a:xfrm flipH="1">
            <a:off x="3436084" y="3996078"/>
            <a:ext cx="216496" cy="1684145"/>
          </a:xfrm>
          <a:prstGeom prst="leftBracket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F2EAEE4-98F9-4ECD-ADCC-1BC1B28BB4B5}"/>
              </a:ext>
            </a:extLst>
          </p:cNvPr>
          <p:cNvCxnSpPr>
            <a:cxnSpLocks/>
          </p:cNvCxnSpPr>
          <p:nvPr/>
        </p:nvCxnSpPr>
        <p:spPr>
          <a:xfrm>
            <a:off x="3093389" y="2166732"/>
            <a:ext cx="967829" cy="0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C853681-3A1B-4317-AA4F-8129A376ECC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262" y="1292991"/>
            <a:ext cx="1516321" cy="1137241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A49B87D2-F112-4099-A48B-361B72203D3D}"/>
              </a:ext>
            </a:extLst>
          </p:cNvPr>
          <p:cNvSpPr txBox="1"/>
          <p:nvPr/>
        </p:nvSpPr>
        <p:spPr>
          <a:xfrm>
            <a:off x="4515627" y="582213"/>
            <a:ext cx="39372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Each plot corresponds to a single year and a single city</a:t>
            </a:r>
          </a:p>
        </p:txBody>
      </p:sp>
    </p:spTree>
    <p:extLst>
      <p:ext uri="{BB962C8B-B14F-4D97-AF65-F5344CB8AC3E}">
        <p14:creationId xmlns:p14="http://schemas.microsoft.com/office/powerpoint/2010/main" val="1095514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11D63-C887-414A-97C2-FC2DD7C23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54119"/>
            <a:ext cx="7560000" cy="624000"/>
          </a:xfrm>
        </p:spPr>
        <p:txBody>
          <a:bodyPr/>
          <a:lstStyle/>
          <a:p>
            <a:r>
              <a:rPr lang="en-US" dirty="0"/>
              <a:t>Results: Daytime SUHII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FC7806-E5EA-4017-BFA8-7588ABA63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CFC3CC-E70F-49C6-A399-1F9026818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16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5CA145-8CF1-47A5-8CAC-BD614597CA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207" y="2338822"/>
            <a:ext cx="4194176" cy="3072632"/>
          </a:xfrm>
          <a:prstGeom prst="rect">
            <a:avLst/>
          </a:prstGeom>
        </p:spPr>
      </p:pic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666188FD-450F-481F-AC2D-32006626E3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77" y="3104018"/>
            <a:ext cx="2350022" cy="1762517"/>
          </a:xfrm>
          <a:prstGeom prst="rect">
            <a:avLst/>
          </a:prstGeom>
        </p:spPr>
      </p:pic>
      <p:pic>
        <p:nvPicPr>
          <p:cNvPr id="10" name="Picture 9" descr="A picture containing clock&#10;&#10;Description automatically generated">
            <a:extLst>
              <a:ext uri="{FF2B5EF4-FFF2-40B4-BE49-F238E27FC236}">
                <a16:creationId xmlns:a16="http://schemas.microsoft.com/office/drawing/2014/main" id="{B0935FE5-36A0-485F-AA11-0CE82D136E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639" y="5008323"/>
            <a:ext cx="2314676" cy="1736008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D0ECE59-9E9E-4A17-A80C-07846100184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0439" y="1857522"/>
            <a:ext cx="2475812" cy="1856860"/>
          </a:xfrm>
          <a:prstGeom prst="rect">
            <a:avLst/>
          </a:prstGeom>
        </p:spPr>
      </p:pic>
      <p:pic>
        <p:nvPicPr>
          <p:cNvPr id="14" name="Picture 13" descr="A picture containing clock&#10;&#10;Description automatically generated">
            <a:extLst>
              <a:ext uri="{FF2B5EF4-FFF2-40B4-BE49-F238E27FC236}">
                <a16:creationId xmlns:a16="http://schemas.microsoft.com/office/drawing/2014/main" id="{1172E6F4-38C1-4E7B-A173-64521BEDC72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9423" y="3789229"/>
            <a:ext cx="2475812" cy="1856859"/>
          </a:xfrm>
          <a:prstGeom prst="rect">
            <a:avLst/>
          </a:prstGeom>
        </p:spPr>
      </p:pic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BE44486-47EB-4B78-B84F-78B269A295B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30" y="1075020"/>
            <a:ext cx="2314676" cy="1736007"/>
          </a:xfrm>
          <a:prstGeom prst="rect">
            <a:avLst/>
          </a:prstGeom>
        </p:spPr>
      </p:pic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5B80A4D7-9839-4AED-9262-929A12AFF46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3324" y="46672"/>
            <a:ext cx="2314676" cy="17360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678B3C4-A318-421F-8A62-269895B39EB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766" y="794252"/>
            <a:ext cx="2380468" cy="178535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0FB01FC-EBB1-4E86-B3F3-792A525BA873}"/>
              </a:ext>
            </a:extLst>
          </p:cNvPr>
          <p:cNvSpPr/>
          <p:nvPr/>
        </p:nvSpPr>
        <p:spPr>
          <a:xfrm>
            <a:off x="251520" y="1152002"/>
            <a:ext cx="2160240" cy="1659025"/>
          </a:xfrm>
          <a:prstGeom prst="rect">
            <a:avLst/>
          </a:prstGeom>
          <a:noFill/>
          <a:ln w="38100">
            <a:solidFill>
              <a:srgbClr val="346D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05BC78D-791E-407C-9648-D15C7D67227F}"/>
              </a:ext>
            </a:extLst>
          </p:cNvPr>
          <p:cNvSpPr/>
          <p:nvPr/>
        </p:nvSpPr>
        <p:spPr>
          <a:xfrm>
            <a:off x="139911" y="3207510"/>
            <a:ext cx="2160240" cy="1659025"/>
          </a:xfrm>
          <a:prstGeom prst="rect">
            <a:avLst/>
          </a:prstGeom>
          <a:noFill/>
          <a:ln w="38100">
            <a:solidFill>
              <a:srgbClr val="E19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CB0E64-2AD4-4C54-A23D-CF2CBE1E3049}"/>
              </a:ext>
            </a:extLst>
          </p:cNvPr>
          <p:cNvSpPr/>
          <p:nvPr/>
        </p:nvSpPr>
        <p:spPr>
          <a:xfrm>
            <a:off x="1105952" y="5082571"/>
            <a:ext cx="2160240" cy="1659025"/>
          </a:xfrm>
          <a:prstGeom prst="rect">
            <a:avLst/>
          </a:prstGeom>
          <a:noFill/>
          <a:ln w="38100">
            <a:solidFill>
              <a:srgbClr val="623C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7D2B038-63D2-4F5B-863B-1253C3EF0C16}"/>
              </a:ext>
            </a:extLst>
          </p:cNvPr>
          <p:cNvSpPr/>
          <p:nvPr/>
        </p:nvSpPr>
        <p:spPr>
          <a:xfrm>
            <a:off x="3131840" y="905881"/>
            <a:ext cx="2160240" cy="1659025"/>
          </a:xfrm>
          <a:prstGeom prst="rect">
            <a:avLst/>
          </a:prstGeom>
          <a:noFill/>
          <a:ln w="38100">
            <a:solidFill>
              <a:srgbClr val="4BC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978754-C1D9-4256-A0FA-91D2B7AFD0D6}"/>
              </a:ext>
            </a:extLst>
          </p:cNvPr>
          <p:cNvSpPr/>
          <p:nvPr/>
        </p:nvSpPr>
        <p:spPr>
          <a:xfrm>
            <a:off x="5746434" y="129813"/>
            <a:ext cx="2160240" cy="1659025"/>
          </a:xfrm>
          <a:prstGeom prst="rect">
            <a:avLst/>
          </a:prstGeom>
          <a:noFill/>
          <a:ln w="38100">
            <a:solidFill>
              <a:srgbClr val="73E6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4598ED0-FC01-446F-997C-76658E5A0611}"/>
              </a:ext>
            </a:extLst>
          </p:cNvPr>
          <p:cNvSpPr/>
          <p:nvPr/>
        </p:nvSpPr>
        <p:spPr>
          <a:xfrm>
            <a:off x="6588224" y="1931555"/>
            <a:ext cx="2304256" cy="1780804"/>
          </a:xfrm>
          <a:prstGeom prst="rect">
            <a:avLst/>
          </a:prstGeom>
          <a:noFill/>
          <a:ln w="38100">
            <a:solidFill>
              <a:srgbClr val="A58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676CC83-11C1-4041-AD5B-8706F0D329AA}"/>
              </a:ext>
            </a:extLst>
          </p:cNvPr>
          <p:cNvSpPr/>
          <p:nvPr/>
        </p:nvSpPr>
        <p:spPr>
          <a:xfrm>
            <a:off x="6675201" y="3885659"/>
            <a:ext cx="2304256" cy="1780804"/>
          </a:xfrm>
          <a:prstGeom prst="rect">
            <a:avLst/>
          </a:prstGeom>
          <a:noFill/>
          <a:ln w="38100">
            <a:solidFill>
              <a:srgbClr val="B034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44E5EAA-DD97-4ABD-B321-CC9343FCA634}"/>
              </a:ext>
            </a:extLst>
          </p:cNvPr>
          <p:cNvCxnSpPr>
            <a:stCxn id="23" idx="3"/>
          </p:cNvCxnSpPr>
          <p:nvPr/>
        </p:nvCxnSpPr>
        <p:spPr>
          <a:xfrm>
            <a:off x="2300153" y="4037023"/>
            <a:ext cx="327633" cy="400091"/>
          </a:xfrm>
          <a:prstGeom prst="line">
            <a:avLst/>
          </a:prstGeom>
          <a:ln w="28575">
            <a:solidFill>
              <a:srgbClr val="E19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B1B2AB7-5470-4E74-8318-EAD2CF5C8EF1}"/>
              </a:ext>
            </a:extLst>
          </p:cNvPr>
          <p:cNvCxnSpPr>
            <a:cxnSpLocks/>
          </p:cNvCxnSpPr>
          <p:nvPr/>
        </p:nvCxnSpPr>
        <p:spPr>
          <a:xfrm>
            <a:off x="2402381" y="2338824"/>
            <a:ext cx="583307" cy="418653"/>
          </a:xfrm>
          <a:prstGeom prst="line">
            <a:avLst/>
          </a:prstGeom>
          <a:ln w="28575">
            <a:solidFill>
              <a:srgbClr val="346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F1C058C-0CC2-4BA3-98D1-67179157046B}"/>
              </a:ext>
            </a:extLst>
          </p:cNvPr>
          <p:cNvCxnSpPr>
            <a:cxnSpLocks/>
          </p:cNvCxnSpPr>
          <p:nvPr/>
        </p:nvCxnSpPr>
        <p:spPr>
          <a:xfrm flipH="1">
            <a:off x="5688657" y="1765386"/>
            <a:ext cx="206425" cy="637479"/>
          </a:xfrm>
          <a:prstGeom prst="line">
            <a:avLst/>
          </a:prstGeom>
          <a:ln w="28575">
            <a:solidFill>
              <a:srgbClr val="73E6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83CD0F7-FE02-4A2D-ABC8-D9A5FB26FF9A}"/>
              </a:ext>
            </a:extLst>
          </p:cNvPr>
          <p:cNvCxnSpPr>
            <a:cxnSpLocks/>
          </p:cNvCxnSpPr>
          <p:nvPr/>
        </p:nvCxnSpPr>
        <p:spPr>
          <a:xfrm flipH="1" flipV="1">
            <a:off x="6156176" y="3789227"/>
            <a:ext cx="519026" cy="481300"/>
          </a:xfrm>
          <a:prstGeom prst="line">
            <a:avLst/>
          </a:prstGeom>
          <a:ln w="28575">
            <a:solidFill>
              <a:srgbClr val="B034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EF4DF25-F04D-4A0A-A77D-C9CC4BAC499C}"/>
              </a:ext>
            </a:extLst>
          </p:cNvPr>
          <p:cNvCxnSpPr>
            <a:cxnSpLocks/>
          </p:cNvCxnSpPr>
          <p:nvPr/>
        </p:nvCxnSpPr>
        <p:spPr>
          <a:xfrm flipH="1">
            <a:off x="3266192" y="5256781"/>
            <a:ext cx="519026" cy="454690"/>
          </a:xfrm>
          <a:prstGeom prst="line">
            <a:avLst/>
          </a:prstGeom>
          <a:ln w="28575">
            <a:solidFill>
              <a:srgbClr val="623C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602C79B-C09C-4640-921A-A4CE358828BD}"/>
              </a:ext>
            </a:extLst>
          </p:cNvPr>
          <p:cNvCxnSpPr>
            <a:cxnSpLocks/>
          </p:cNvCxnSpPr>
          <p:nvPr/>
        </p:nvCxnSpPr>
        <p:spPr>
          <a:xfrm>
            <a:off x="4678229" y="2579601"/>
            <a:ext cx="211688" cy="573438"/>
          </a:xfrm>
          <a:prstGeom prst="line">
            <a:avLst/>
          </a:prstGeom>
          <a:ln w="28575">
            <a:solidFill>
              <a:srgbClr val="4BC0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B36145F-35B8-4FF6-86BD-76AA47A4E016}"/>
              </a:ext>
            </a:extLst>
          </p:cNvPr>
          <p:cNvCxnSpPr>
            <a:cxnSpLocks/>
          </p:cNvCxnSpPr>
          <p:nvPr/>
        </p:nvCxnSpPr>
        <p:spPr>
          <a:xfrm flipH="1">
            <a:off x="5311376" y="2821957"/>
            <a:ext cx="1276848" cy="812531"/>
          </a:xfrm>
          <a:prstGeom prst="line">
            <a:avLst/>
          </a:prstGeom>
          <a:ln w="28575">
            <a:solidFill>
              <a:srgbClr val="A580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009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11D63-C887-414A-97C2-FC2DD7C23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54119"/>
            <a:ext cx="7560000" cy="624000"/>
          </a:xfrm>
        </p:spPr>
        <p:txBody>
          <a:bodyPr/>
          <a:lstStyle/>
          <a:p>
            <a:r>
              <a:rPr lang="en-US" dirty="0"/>
              <a:t>Results: Nighttime SUHII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FC7806-E5EA-4017-BFA8-7588ABA63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CFC3CC-E70F-49C6-A399-1F9026818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17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5CA145-8CF1-47A5-8CAC-BD614597CA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207" y="2338822"/>
            <a:ext cx="4194176" cy="30726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6188FD-450F-481F-AC2D-32006626E3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77" y="3104016"/>
            <a:ext cx="2350022" cy="17625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935FE5-36A0-485F-AA11-0CE82D136E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2639" y="5008325"/>
            <a:ext cx="2314676" cy="17360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0ECE59-9E9E-4A17-A80C-07846100184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0439" y="1857524"/>
            <a:ext cx="2475812" cy="18568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72E6F4-38C1-4E7B-A173-64521BEDC72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9423" y="3789229"/>
            <a:ext cx="2475812" cy="18568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E44486-47EB-4B78-B84F-78B269A295B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830" y="1075020"/>
            <a:ext cx="2314676" cy="17360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B80A4D7-9839-4AED-9262-929A12AFF46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3324" y="46672"/>
            <a:ext cx="2314676" cy="17360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678B3C4-A318-421F-8A62-269895B39EB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7766" y="794252"/>
            <a:ext cx="2380468" cy="178535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0FB01FC-EBB1-4E86-B3F3-792A525BA873}"/>
              </a:ext>
            </a:extLst>
          </p:cNvPr>
          <p:cNvSpPr/>
          <p:nvPr/>
        </p:nvSpPr>
        <p:spPr>
          <a:xfrm>
            <a:off x="251520" y="1152002"/>
            <a:ext cx="2160240" cy="1659025"/>
          </a:xfrm>
          <a:prstGeom prst="rect">
            <a:avLst/>
          </a:prstGeom>
          <a:noFill/>
          <a:ln w="38100">
            <a:solidFill>
              <a:srgbClr val="346D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05BC78D-791E-407C-9648-D15C7D67227F}"/>
              </a:ext>
            </a:extLst>
          </p:cNvPr>
          <p:cNvSpPr/>
          <p:nvPr/>
        </p:nvSpPr>
        <p:spPr>
          <a:xfrm>
            <a:off x="139911" y="3207510"/>
            <a:ext cx="2160240" cy="1659025"/>
          </a:xfrm>
          <a:prstGeom prst="rect">
            <a:avLst/>
          </a:prstGeom>
          <a:noFill/>
          <a:ln w="38100">
            <a:solidFill>
              <a:srgbClr val="E19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CB0E64-2AD4-4C54-A23D-CF2CBE1E3049}"/>
              </a:ext>
            </a:extLst>
          </p:cNvPr>
          <p:cNvSpPr/>
          <p:nvPr/>
        </p:nvSpPr>
        <p:spPr>
          <a:xfrm>
            <a:off x="1105952" y="5082571"/>
            <a:ext cx="2160240" cy="1659025"/>
          </a:xfrm>
          <a:prstGeom prst="rect">
            <a:avLst/>
          </a:prstGeom>
          <a:noFill/>
          <a:ln w="38100">
            <a:solidFill>
              <a:srgbClr val="623C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7D2B038-63D2-4F5B-863B-1253C3EF0C16}"/>
              </a:ext>
            </a:extLst>
          </p:cNvPr>
          <p:cNvSpPr/>
          <p:nvPr/>
        </p:nvSpPr>
        <p:spPr>
          <a:xfrm>
            <a:off x="3131840" y="905881"/>
            <a:ext cx="2160240" cy="1659025"/>
          </a:xfrm>
          <a:prstGeom prst="rect">
            <a:avLst/>
          </a:prstGeom>
          <a:noFill/>
          <a:ln w="38100">
            <a:solidFill>
              <a:srgbClr val="4BC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978754-C1D9-4256-A0FA-91D2B7AFD0D6}"/>
              </a:ext>
            </a:extLst>
          </p:cNvPr>
          <p:cNvSpPr/>
          <p:nvPr/>
        </p:nvSpPr>
        <p:spPr>
          <a:xfrm>
            <a:off x="5746434" y="129813"/>
            <a:ext cx="2160240" cy="1659025"/>
          </a:xfrm>
          <a:prstGeom prst="rect">
            <a:avLst/>
          </a:prstGeom>
          <a:noFill/>
          <a:ln w="38100">
            <a:solidFill>
              <a:srgbClr val="73E6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4598ED0-FC01-446F-997C-76658E5A0611}"/>
              </a:ext>
            </a:extLst>
          </p:cNvPr>
          <p:cNvSpPr/>
          <p:nvPr/>
        </p:nvSpPr>
        <p:spPr>
          <a:xfrm>
            <a:off x="6588224" y="1931555"/>
            <a:ext cx="2304256" cy="1780804"/>
          </a:xfrm>
          <a:prstGeom prst="rect">
            <a:avLst/>
          </a:prstGeom>
          <a:noFill/>
          <a:ln w="38100">
            <a:solidFill>
              <a:srgbClr val="A58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676CC83-11C1-4041-AD5B-8706F0D329AA}"/>
              </a:ext>
            </a:extLst>
          </p:cNvPr>
          <p:cNvSpPr/>
          <p:nvPr/>
        </p:nvSpPr>
        <p:spPr>
          <a:xfrm>
            <a:off x="6675201" y="3885659"/>
            <a:ext cx="2304256" cy="1780804"/>
          </a:xfrm>
          <a:prstGeom prst="rect">
            <a:avLst/>
          </a:prstGeom>
          <a:noFill/>
          <a:ln w="38100">
            <a:solidFill>
              <a:srgbClr val="B034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44E5EAA-DD97-4ABD-B321-CC9343FCA634}"/>
              </a:ext>
            </a:extLst>
          </p:cNvPr>
          <p:cNvCxnSpPr>
            <a:stCxn id="23" idx="3"/>
          </p:cNvCxnSpPr>
          <p:nvPr/>
        </p:nvCxnSpPr>
        <p:spPr>
          <a:xfrm>
            <a:off x="2300153" y="4037023"/>
            <a:ext cx="327633" cy="400091"/>
          </a:xfrm>
          <a:prstGeom prst="line">
            <a:avLst/>
          </a:prstGeom>
          <a:ln w="28575">
            <a:solidFill>
              <a:srgbClr val="E19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B1B2AB7-5470-4E74-8318-EAD2CF5C8EF1}"/>
              </a:ext>
            </a:extLst>
          </p:cNvPr>
          <p:cNvCxnSpPr>
            <a:cxnSpLocks/>
          </p:cNvCxnSpPr>
          <p:nvPr/>
        </p:nvCxnSpPr>
        <p:spPr>
          <a:xfrm>
            <a:off x="2402381" y="2338824"/>
            <a:ext cx="583307" cy="418653"/>
          </a:xfrm>
          <a:prstGeom prst="line">
            <a:avLst/>
          </a:prstGeom>
          <a:ln w="28575">
            <a:solidFill>
              <a:srgbClr val="346D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F1C058C-0CC2-4BA3-98D1-67179157046B}"/>
              </a:ext>
            </a:extLst>
          </p:cNvPr>
          <p:cNvCxnSpPr>
            <a:cxnSpLocks/>
          </p:cNvCxnSpPr>
          <p:nvPr/>
        </p:nvCxnSpPr>
        <p:spPr>
          <a:xfrm flipH="1">
            <a:off x="5688657" y="1765386"/>
            <a:ext cx="206425" cy="637479"/>
          </a:xfrm>
          <a:prstGeom prst="line">
            <a:avLst/>
          </a:prstGeom>
          <a:ln w="28575">
            <a:solidFill>
              <a:srgbClr val="73E6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83CD0F7-FE02-4A2D-ABC8-D9A5FB26FF9A}"/>
              </a:ext>
            </a:extLst>
          </p:cNvPr>
          <p:cNvCxnSpPr>
            <a:cxnSpLocks/>
          </p:cNvCxnSpPr>
          <p:nvPr/>
        </p:nvCxnSpPr>
        <p:spPr>
          <a:xfrm flipH="1" flipV="1">
            <a:off x="6156176" y="3789227"/>
            <a:ext cx="519026" cy="481300"/>
          </a:xfrm>
          <a:prstGeom prst="line">
            <a:avLst/>
          </a:prstGeom>
          <a:ln w="28575">
            <a:solidFill>
              <a:srgbClr val="B034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EF4DF25-F04D-4A0A-A77D-C9CC4BAC499C}"/>
              </a:ext>
            </a:extLst>
          </p:cNvPr>
          <p:cNvCxnSpPr>
            <a:cxnSpLocks/>
          </p:cNvCxnSpPr>
          <p:nvPr/>
        </p:nvCxnSpPr>
        <p:spPr>
          <a:xfrm flipH="1">
            <a:off x="3266192" y="5256781"/>
            <a:ext cx="519026" cy="454690"/>
          </a:xfrm>
          <a:prstGeom prst="line">
            <a:avLst/>
          </a:prstGeom>
          <a:ln w="28575">
            <a:solidFill>
              <a:srgbClr val="623C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602C79B-C09C-4640-921A-A4CE358828BD}"/>
              </a:ext>
            </a:extLst>
          </p:cNvPr>
          <p:cNvCxnSpPr>
            <a:cxnSpLocks/>
          </p:cNvCxnSpPr>
          <p:nvPr/>
        </p:nvCxnSpPr>
        <p:spPr>
          <a:xfrm>
            <a:off x="4678229" y="2579601"/>
            <a:ext cx="211688" cy="573438"/>
          </a:xfrm>
          <a:prstGeom prst="line">
            <a:avLst/>
          </a:prstGeom>
          <a:ln w="28575">
            <a:solidFill>
              <a:srgbClr val="4BC0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305E874-0A04-44A9-B846-07DCBC4166D2}"/>
              </a:ext>
            </a:extLst>
          </p:cNvPr>
          <p:cNvCxnSpPr>
            <a:cxnSpLocks/>
            <a:stCxn id="28" idx="1"/>
          </p:cNvCxnSpPr>
          <p:nvPr/>
        </p:nvCxnSpPr>
        <p:spPr>
          <a:xfrm flipH="1">
            <a:off x="5311376" y="2821957"/>
            <a:ext cx="1276848" cy="812531"/>
          </a:xfrm>
          <a:prstGeom prst="line">
            <a:avLst/>
          </a:prstGeom>
          <a:ln w="28575">
            <a:solidFill>
              <a:srgbClr val="A580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313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1519D-2458-41E9-B0D3-1DBC033CC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Monthly Means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5AA1C4-CFF7-4402-9F61-7647AE436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Investigating the Seasonal SUHI Intensity  Hysteresis Curves in Europe</a:t>
            </a:r>
            <a:r>
              <a:rPr lang="de-DE" dirty="0"/>
              <a:t> | Panagiotis Sismanidis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F1924A-AFB5-4BEC-96F4-DA0F1B29A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18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3D1ECF-DD97-43F6-8852-2337DC992D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1348" y="1412496"/>
            <a:ext cx="4093475" cy="30667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0813A0-D47D-4BE8-8600-AFAB520DEF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977" y="1430464"/>
            <a:ext cx="4113346" cy="30667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4D2C87-599D-44C2-B31F-A1DF920C3E84}"/>
              </a:ext>
            </a:extLst>
          </p:cNvPr>
          <p:cNvSpPr txBox="1"/>
          <p:nvPr/>
        </p:nvSpPr>
        <p:spPr>
          <a:xfrm>
            <a:off x="1629018" y="1185606"/>
            <a:ext cx="1460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Daytime SUHIIs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FA70A4-5F65-4DBB-AE43-121BA9BE9F26}"/>
              </a:ext>
            </a:extLst>
          </p:cNvPr>
          <p:cNvSpPr txBox="1"/>
          <p:nvPr/>
        </p:nvSpPr>
        <p:spPr>
          <a:xfrm>
            <a:off x="5897755" y="1185606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Nighttime SUHIIs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0240B1-4964-4315-B76A-46379FE489DA}"/>
              </a:ext>
            </a:extLst>
          </p:cNvPr>
          <p:cNvSpPr txBox="1"/>
          <p:nvPr/>
        </p:nvSpPr>
        <p:spPr>
          <a:xfrm>
            <a:off x="432758" y="4647186"/>
            <a:ext cx="817169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Daytime curves corresponding to wet climates differ considerably from those of dry climates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Nighttime curves are almost the same and always positive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Clockwise Direction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Highest Daytime SUHII corresponds to the Atlantic </a:t>
            </a:r>
            <a:r>
              <a:rPr lang="en-US" dirty="0" err="1">
                <a:solidFill>
                  <a:schemeClr val="tx2"/>
                </a:solidFill>
              </a:rPr>
              <a:t>BioGeo</a:t>
            </a: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Daytime SUHIIs are warmer in Spring than in Autumn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320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1519D-2458-41E9-B0D3-1DBC033CC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Monthly Means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5AA1C4-CFF7-4402-9F61-7647AE436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Investigating the Seasonal SUHI Intensity  Hysteresis Curves in Europe</a:t>
            </a:r>
            <a:r>
              <a:rPr lang="de-DE" dirty="0"/>
              <a:t> | Panagiotis Sismanidis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F1924A-AFB5-4BEC-96F4-DA0F1B29A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19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B264A9-6843-496E-86C6-BE3930EBB3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4" y="2348882"/>
            <a:ext cx="6371685" cy="36294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DBF2D8-175C-4219-9396-26E8CF31B4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8002" y="980728"/>
            <a:ext cx="4779227" cy="179787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4B7DD71-9046-436E-9D71-F3D1D69063EA}"/>
              </a:ext>
            </a:extLst>
          </p:cNvPr>
          <p:cNvSpPr/>
          <p:nvPr/>
        </p:nvSpPr>
        <p:spPr>
          <a:xfrm>
            <a:off x="7000615" y="908720"/>
            <a:ext cx="936376" cy="1944216"/>
          </a:xfrm>
          <a:prstGeom prst="roundRect">
            <a:avLst/>
          </a:prstGeom>
          <a:noFill/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95836A2-0097-4CD3-A563-9AD2896619CD}"/>
              </a:ext>
            </a:extLst>
          </p:cNvPr>
          <p:cNvSpPr/>
          <p:nvPr/>
        </p:nvSpPr>
        <p:spPr>
          <a:xfrm>
            <a:off x="5580114" y="907558"/>
            <a:ext cx="1377037" cy="1944216"/>
          </a:xfrm>
          <a:prstGeom prst="roundRect">
            <a:avLst/>
          </a:prstGeom>
          <a:noFill/>
          <a:ln w="19050">
            <a:solidFill>
              <a:srgbClr val="4BC05A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150E08A-4F6C-40C8-B02A-C4132CF66C47}"/>
              </a:ext>
            </a:extLst>
          </p:cNvPr>
          <p:cNvCxnSpPr>
            <a:cxnSpLocks/>
          </p:cNvCxnSpPr>
          <p:nvPr/>
        </p:nvCxnSpPr>
        <p:spPr>
          <a:xfrm>
            <a:off x="5242244" y="2996952"/>
            <a:ext cx="0" cy="2448272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0D6A683-BAE7-4142-A103-EE255BE29C6C}"/>
              </a:ext>
            </a:extLst>
          </p:cNvPr>
          <p:cNvSpPr txBox="1"/>
          <p:nvPr/>
        </p:nvSpPr>
        <p:spPr>
          <a:xfrm>
            <a:off x="576000" y="1568429"/>
            <a:ext cx="3069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In </a:t>
            </a:r>
            <a:r>
              <a:rPr lang="en-US" sz="1600" b="1" dirty="0">
                <a:solidFill>
                  <a:schemeClr val="accent4"/>
                </a:solidFill>
              </a:rPr>
              <a:t>dry</a:t>
            </a:r>
            <a:r>
              <a:rPr lang="en-US" sz="1600" dirty="0">
                <a:solidFill>
                  <a:schemeClr val="tx2"/>
                </a:solidFill>
              </a:rPr>
              <a:t> climates SUHII peaks earlier than in </a:t>
            </a:r>
            <a:r>
              <a:rPr lang="en-US" sz="1600" b="1" dirty="0">
                <a:solidFill>
                  <a:srgbClr val="00B050"/>
                </a:solidFill>
              </a:rPr>
              <a:t>wet</a:t>
            </a:r>
            <a:r>
              <a:rPr lang="en-US" sz="1600" dirty="0">
                <a:solidFill>
                  <a:schemeClr val="tx2"/>
                </a:solidFill>
              </a:rPr>
              <a:t> climates</a:t>
            </a:r>
          </a:p>
        </p:txBody>
      </p:sp>
    </p:spTree>
    <p:extLst>
      <p:ext uri="{BB962C8B-B14F-4D97-AF65-F5344CB8AC3E}">
        <p14:creationId xmlns:p14="http://schemas.microsoft.com/office/powerpoint/2010/main" val="3933409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3A485-2058-46ED-BF60-E8583CF22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SUHII Seasonal Hysteresis Curves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7D374-E3F4-4CFF-9DD3-F50F4856A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470" y="1484784"/>
            <a:ext cx="3928498" cy="422721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The Intensity of Surface Urban Heat Islands (SUHII) exhibit distinctive hysteretic cycles, whose shape and looping direction vary across climatic zones.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It is hypothesized that this phenomenon is the result of time lags between the surface energy budget of cities and the energy / water budget of rural areas</a:t>
            </a:r>
          </a:p>
          <a:p>
            <a:endParaRPr lang="en-US" b="0" dirty="0"/>
          </a:p>
          <a:p>
            <a:endParaRPr lang="en-US" b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D2DF29-6943-4F73-8E12-E9C802BE4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Investigating the Seasonal SUHI Intensity  Hysteresis Curves in Europe</a:t>
            </a:r>
            <a:r>
              <a:rPr lang="de-DE" dirty="0"/>
              <a:t> | Panagiotis Sismanidis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2E99AE-415F-4F03-9F1F-A2890BD0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A56064-5745-45BC-ABA2-FA04A0F308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559547"/>
            <a:ext cx="4216530" cy="31211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FECD213-C809-456C-A211-CB306781CB44}"/>
              </a:ext>
            </a:extLst>
          </p:cNvPr>
          <p:cNvSpPr/>
          <p:nvPr/>
        </p:nvSpPr>
        <p:spPr>
          <a:xfrm>
            <a:off x="6608257" y="4671253"/>
            <a:ext cx="223330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chemeClr val="tx2"/>
                </a:solidFill>
              </a:rPr>
              <a:t>Manoli</a:t>
            </a:r>
            <a:r>
              <a:rPr lang="en-US" i="1" dirty="0">
                <a:solidFill>
                  <a:schemeClr val="tx2"/>
                </a:solidFill>
              </a:rPr>
              <a:t> et al. (2020), PNAS</a:t>
            </a:r>
          </a:p>
        </p:txBody>
      </p:sp>
    </p:spTree>
    <p:extLst>
      <p:ext uri="{BB962C8B-B14F-4D97-AF65-F5344CB8AC3E}">
        <p14:creationId xmlns:p14="http://schemas.microsoft.com/office/powerpoint/2010/main" val="3032796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1519D-2458-41E9-B0D3-1DBC033CC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5AA1C4-CFF7-4402-9F61-7647AE436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Investigating the Seasonal SUHI Intensity  Hysteresis Curves in Europe</a:t>
            </a:r>
            <a:r>
              <a:rPr lang="de-DE" dirty="0"/>
              <a:t> | Panagiotis Sismanidis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F1924A-AFB5-4BEC-96F4-DA0F1B29A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20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567738-2CAE-4F64-BDFA-9886C9B77793}"/>
              </a:ext>
            </a:extLst>
          </p:cNvPr>
          <p:cNvSpPr/>
          <p:nvPr/>
        </p:nvSpPr>
        <p:spPr>
          <a:xfrm>
            <a:off x="468000" y="1196752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SUHIIs exhibit distinctive hysteretic cycles, whose shape and looping direction vary across climatic zones.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Cities in wet or relatively wet climates show a concave up hysteresis characterized by peak SUHI in summer and mostly positive SUHII throughout the year.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Cities in dry regions will show a concave down curve with peak SUHI in spring and a negative SUHII during summer and autumn.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Nighttime SUHII Curves are almost the same between Europe’s biogeographic regions.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0E0803-87CD-42E5-A035-1927FB8A0BAC}"/>
              </a:ext>
            </a:extLst>
          </p:cNvPr>
          <p:cNvSpPr txBox="1"/>
          <p:nvPr/>
        </p:nvSpPr>
        <p:spPr>
          <a:xfrm>
            <a:off x="6156176" y="2708920"/>
            <a:ext cx="2103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790567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585C5-4713-4132-AC66-78A5D8937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Relevant Works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1CAA5-E92A-45F8-B6A8-77B34B207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224000"/>
            <a:ext cx="3671952" cy="4488000"/>
          </a:xfrm>
        </p:spPr>
        <p:txBody>
          <a:bodyPr/>
          <a:lstStyle/>
          <a:p>
            <a:r>
              <a:rPr lang="en-US" dirty="0"/>
              <a:t>Zhou et al. (2013) in GRL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Statistical Analysis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Daytime MYD11A2 v5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2006-2011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All European cities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Main Finding: </a:t>
            </a:r>
            <a:r>
              <a:rPr lang="en-US" i="1" dirty="0"/>
              <a:t>the regional patterns that emerge, suggest that the UHI seasonality is not random, but stems from local climate conditions</a:t>
            </a:r>
          </a:p>
          <a:p>
            <a:endParaRPr lang="en-US" sz="1800" b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09850B-5C27-4EED-802A-11DC0F1D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Investigating the Seasonal SUHI Intensity  Hysteresis Curves in Europe</a:t>
            </a:r>
            <a:r>
              <a:rPr lang="de-DE" dirty="0"/>
              <a:t> | Panagiotis Sismanidis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19563C-9675-474B-8255-6268E923A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3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F6D6A9-36EA-4CDC-9698-A2D1F01A98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8978" y="692696"/>
            <a:ext cx="3925632" cy="469173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1C7BD8-F4AB-4A35-A28F-1B132C468688}"/>
              </a:ext>
            </a:extLst>
          </p:cNvPr>
          <p:cNvSpPr/>
          <p:nvPr/>
        </p:nvSpPr>
        <p:spPr>
          <a:xfrm>
            <a:off x="6804248" y="5418394"/>
            <a:ext cx="200247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Zhou et al. (2013), GRL</a:t>
            </a:r>
          </a:p>
        </p:txBody>
      </p:sp>
    </p:spTree>
    <p:extLst>
      <p:ext uri="{BB962C8B-B14F-4D97-AF65-F5344CB8AC3E}">
        <p14:creationId xmlns:p14="http://schemas.microsoft.com/office/powerpoint/2010/main" val="4131439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585C5-4713-4132-AC66-78A5D8937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Relevant Works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1CAA5-E92A-45F8-B6A8-77B34B207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224000"/>
            <a:ext cx="4104000" cy="4488000"/>
          </a:xfrm>
        </p:spPr>
        <p:txBody>
          <a:bodyPr/>
          <a:lstStyle/>
          <a:p>
            <a:r>
              <a:rPr lang="en-US" dirty="0" err="1"/>
              <a:t>Manoli</a:t>
            </a:r>
            <a:r>
              <a:rPr lang="en-US" dirty="0"/>
              <a:t> et al. (2020) in PNAS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Model-based study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Uses the data from Zhou et al. (2013)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Paris, Milan, Madrid, Nicosia, London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Wet vs Dry climate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Main Finding: </a:t>
            </a:r>
            <a:r>
              <a:rPr lang="en-US" i="1" dirty="0"/>
              <a:t> time lags between radiation forcing, air temperature, and rainfall explained the observed SUHII seasonal variations</a:t>
            </a:r>
            <a:endParaRPr lang="en-US" b="0" dirty="0"/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09850B-5C27-4EED-802A-11DC0F1D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Investigating the Seasonal SUHI Intensity  Hysteresis Curves in Europe</a:t>
            </a:r>
            <a:r>
              <a:rPr lang="de-DE" dirty="0"/>
              <a:t> | Panagiotis Sismanidis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19563C-9675-474B-8255-6268E923A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4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E69923B-A134-42E2-B9FA-A0C1B1355A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344" y="1124744"/>
            <a:ext cx="4447059" cy="35903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23248C5-AAF3-4F88-95FB-116EA427C4FF}"/>
              </a:ext>
            </a:extLst>
          </p:cNvPr>
          <p:cNvSpPr txBox="1"/>
          <p:nvPr/>
        </p:nvSpPr>
        <p:spPr>
          <a:xfrm>
            <a:off x="5508104" y="1075321"/>
            <a:ext cx="548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2D7282-4133-450A-90F4-3B3AC16BF551}"/>
              </a:ext>
            </a:extLst>
          </p:cNvPr>
          <p:cNvSpPr txBox="1"/>
          <p:nvPr/>
        </p:nvSpPr>
        <p:spPr>
          <a:xfrm>
            <a:off x="7609431" y="1039334"/>
            <a:ext cx="499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dry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50C3C8B-9E03-42DC-9EA7-13F4507DD6D6}"/>
              </a:ext>
            </a:extLst>
          </p:cNvPr>
          <p:cNvCxnSpPr>
            <a:cxnSpLocks/>
          </p:cNvCxnSpPr>
          <p:nvPr/>
        </p:nvCxnSpPr>
        <p:spPr>
          <a:xfrm>
            <a:off x="6588224" y="680842"/>
            <a:ext cx="0" cy="4392488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E477CB3-6089-4B94-A742-CC2B566BF344}"/>
              </a:ext>
            </a:extLst>
          </p:cNvPr>
          <p:cNvSpPr/>
          <p:nvPr/>
        </p:nvSpPr>
        <p:spPr>
          <a:xfrm>
            <a:off x="6629141" y="4756111"/>
            <a:ext cx="223330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chemeClr val="tx2"/>
                </a:solidFill>
              </a:rPr>
              <a:t>Manoli</a:t>
            </a:r>
            <a:r>
              <a:rPr lang="en-US" i="1" dirty="0">
                <a:solidFill>
                  <a:schemeClr val="tx2"/>
                </a:solidFill>
              </a:rPr>
              <a:t> et al. (2020), PNAS</a:t>
            </a:r>
          </a:p>
        </p:txBody>
      </p:sp>
    </p:spTree>
    <p:extLst>
      <p:ext uri="{BB962C8B-B14F-4D97-AF65-F5344CB8AC3E}">
        <p14:creationId xmlns:p14="http://schemas.microsoft.com/office/powerpoint/2010/main" val="726969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585C5-4713-4132-AC66-78A5D8937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Relevant Works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1CAA5-E92A-45F8-B6A8-77B34B207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196752"/>
            <a:ext cx="4104000" cy="4515248"/>
          </a:xfrm>
        </p:spPr>
        <p:txBody>
          <a:bodyPr/>
          <a:lstStyle/>
          <a:p>
            <a:r>
              <a:rPr lang="en-US" dirty="0" err="1"/>
              <a:t>Manoli</a:t>
            </a:r>
            <a:r>
              <a:rPr lang="en-US" dirty="0"/>
              <a:t> et al. (2020) in PNAS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/>
              <a:t>Cities in </a:t>
            </a:r>
            <a:r>
              <a:rPr lang="en-US" sz="1400" dirty="0"/>
              <a:t>wet</a:t>
            </a:r>
            <a:r>
              <a:rPr lang="en-US" sz="1400" b="0" dirty="0"/>
              <a:t> or relatively wet climates will show a concave up hysteresis characterized by peak SUHI in summer and a positive SUHII throughout the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/>
              <a:t>Cities in </a:t>
            </a:r>
            <a:r>
              <a:rPr lang="en-US" sz="1400" dirty="0"/>
              <a:t>dry</a:t>
            </a:r>
            <a:r>
              <a:rPr lang="en-US" sz="1400" b="0" dirty="0"/>
              <a:t> regions will show a concave down curve with peak SUHI in spring and a negative SUHII during summer and autumn.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09850B-5C27-4EED-802A-11DC0F1D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Investigating the Seasonal SUHI Intensity  Hysteresis Curves in Europe</a:t>
            </a:r>
            <a:r>
              <a:rPr lang="de-DE" dirty="0"/>
              <a:t> | Panagiotis Sismanidis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19563C-9675-474B-8255-6268E923A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5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2F3DBAA-5FCF-4337-8734-6A202AA684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8408" y="1388028"/>
            <a:ext cx="4216530" cy="31211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5B5AE84-86EE-4A31-9D22-45BED5F2950C}"/>
              </a:ext>
            </a:extLst>
          </p:cNvPr>
          <p:cNvSpPr/>
          <p:nvPr/>
        </p:nvSpPr>
        <p:spPr>
          <a:xfrm>
            <a:off x="6804248" y="4521212"/>
            <a:ext cx="223330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chemeClr val="tx2"/>
                </a:solidFill>
              </a:rPr>
              <a:t>Manoli</a:t>
            </a:r>
            <a:r>
              <a:rPr lang="en-US" i="1" dirty="0">
                <a:solidFill>
                  <a:schemeClr val="tx2"/>
                </a:solidFill>
              </a:rPr>
              <a:t> et al. (2020), PNAS</a:t>
            </a:r>
          </a:p>
        </p:txBody>
      </p:sp>
    </p:spTree>
    <p:extLst>
      <p:ext uri="{BB962C8B-B14F-4D97-AF65-F5344CB8AC3E}">
        <p14:creationId xmlns:p14="http://schemas.microsoft.com/office/powerpoint/2010/main" val="1138970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0EF49-3901-4C5F-AEDB-8E766B636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71429-9126-4ADE-B88D-818B77C77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99" y="1224000"/>
            <a:ext cx="4248017" cy="4488000"/>
          </a:xfrm>
        </p:spPr>
        <p:txBody>
          <a:bodyPr/>
          <a:lstStyle/>
          <a:p>
            <a:r>
              <a:rPr lang="en-US" dirty="0"/>
              <a:t>Build upon </a:t>
            </a:r>
            <a:r>
              <a:rPr lang="en-US" dirty="0" err="1"/>
              <a:t>Manoli</a:t>
            </a:r>
            <a:r>
              <a:rPr lang="en-US" dirty="0"/>
              <a:t> et al. (2020) and Zhou et al. (2013)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US" dirty="0"/>
              <a:t>Use the CCI LST to investigate how the seasonal SUHII hysteresis curves differ between Europe’s main Biogeographic Regions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US" dirty="0"/>
              <a:t>Investigate if and how the daytime and nighttime SUHII curves differ.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16747-45BA-4947-9B85-741BBFF28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D4215-A1F6-4FB6-8372-42CB03B67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6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FAB8D9F-5563-4C4E-A9AE-B4369CD08F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8024" y="2023520"/>
            <a:ext cx="3989056" cy="2810959"/>
          </a:xfrm>
          <a:prstGeom prst="rect">
            <a:avLst/>
          </a:prstGeom>
        </p:spPr>
      </p:pic>
      <p:pic>
        <p:nvPicPr>
          <p:cNvPr id="9" name="Picture 8" descr="A picture containing knife&#10;&#10;Description automatically generated">
            <a:extLst>
              <a:ext uri="{FF2B5EF4-FFF2-40B4-BE49-F238E27FC236}">
                <a16:creationId xmlns:a16="http://schemas.microsoft.com/office/drawing/2014/main" id="{C7735945-27B4-419A-9750-73A67664B8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0454" y="4941168"/>
            <a:ext cx="1725547" cy="35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50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B36B6-E3BA-4664-839B-B52FCE40D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&amp; Study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29B6E-0E73-4462-A486-B5A24CF71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01" y="1284751"/>
            <a:ext cx="4152195" cy="4488000"/>
          </a:xfrm>
        </p:spPr>
        <p:txBody>
          <a:bodyPr/>
          <a:lstStyle/>
          <a:p>
            <a:r>
              <a:rPr lang="en-US" dirty="0"/>
              <a:t>1. ESACCI Terra MODIS LST</a:t>
            </a:r>
          </a:p>
          <a:p>
            <a:pPr marL="519750" lvl="2" indent="-285750"/>
            <a:r>
              <a:rPr lang="en-US" dirty="0"/>
              <a:t>0.01 deg x 0.01 deg</a:t>
            </a:r>
          </a:p>
          <a:p>
            <a:pPr marL="519750" lvl="2" indent="-285750"/>
            <a:r>
              <a:rPr lang="en-US" dirty="0"/>
              <a:t>Daily</a:t>
            </a:r>
          </a:p>
          <a:p>
            <a:pPr marL="519750" lvl="2" indent="-285750"/>
            <a:r>
              <a:rPr lang="en-US" dirty="0"/>
              <a:t>2013 - 2018</a:t>
            </a:r>
          </a:p>
          <a:p>
            <a:pPr marL="519750" lvl="2" indent="-285750"/>
            <a:r>
              <a:rPr lang="en-US" dirty="0"/>
              <a:t>Variables:</a:t>
            </a:r>
          </a:p>
          <a:p>
            <a:pPr marL="1044900" lvl="4" indent="-342900">
              <a:lnSpc>
                <a:spcPct val="100000"/>
              </a:lnSpc>
              <a:buFont typeface="+mj-lt"/>
              <a:buAutoNum type="alphaLcPeriod"/>
            </a:pPr>
            <a:r>
              <a:rPr lang="en-US" dirty="0"/>
              <a:t>LST</a:t>
            </a:r>
          </a:p>
          <a:p>
            <a:pPr marL="1044900" lvl="4" indent="-342900">
              <a:lnSpc>
                <a:spcPct val="100000"/>
              </a:lnSpc>
              <a:buFont typeface="+mj-lt"/>
              <a:buAutoNum type="alphaLcPeriod"/>
            </a:pPr>
            <a:r>
              <a:rPr lang="en-US" dirty="0"/>
              <a:t>LST Uncertainty </a:t>
            </a:r>
          </a:p>
          <a:p>
            <a:pPr marL="1044900" lvl="4" indent="-342900">
              <a:lnSpc>
                <a:spcPct val="100000"/>
              </a:lnSpc>
              <a:buFont typeface="+mj-lt"/>
              <a:buAutoNum type="alphaLcPeriod"/>
            </a:pPr>
            <a:r>
              <a:rPr lang="en-US" dirty="0"/>
              <a:t>Satellite View Zenith Angle</a:t>
            </a:r>
          </a:p>
          <a:p>
            <a:pPr marL="1044900" lvl="4" indent="-342900">
              <a:lnSpc>
                <a:spcPct val="100000"/>
              </a:lnSpc>
              <a:buFont typeface="+mj-lt"/>
              <a:buAutoNum type="alphaLcPeriod"/>
            </a:pPr>
            <a:r>
              <a:rPr lang="en-US" dirty="0"/>
              <a:t>Local Solar Time</a:t>
            </a:r>
          </a:p>
          <a:p>
            <a:pPr lvl="1"/>
            <a:r>
              <a:rPr lang="en-US" b="1" dirty="0"/>
              <a:t>2. ASTER GTM DEM v003</a:t>
            </a:r>
          </a:p>
          <a:p>
            <a:pPr lvl="1"/>
            <a:r>
              <a:rPr lang="en-US" b="1" dirty="0"/>
              <a:t>3. ESACCI Land Cover Classes (LCC)</a:t>
            </a:r>
          </a:p>
          <a:p>
            <a:pPr lvl="3"/>
            <a:r>
              <a:rPr lang="en-US" dirty="0"/>
              <a:t>Resampled to 0.01 deg by calculating the LCC fractions for each pixel</a:t>
            </a:r>
          </a:p>
          <a:p>
            <a:pPr lvl="3"/>
            <a:r>
              <a:rPr lang="en-US" dirty="0"/>
              <a:t>2013 - 2018</a:t>
            </a:r>
            <a:endParaRPr lang="en-US" b="1" dirty="0"/>
          </a:p>
          <a:p>
            <a:r>
              <a:rPr lang="en-US" dirty="0"/>
              <a:t>4. EEA Biogeographic Regions Vector Data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0B8A41-311F-49C4-BF82-A8271D26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Investigating the Seasonal SUHI Intensity  Hysteresis Curves in Europe</a:t>
            </a:r>
            <a:r>
              <a:rPr lang="de-DE" dirty="0"/>
              <a:t> | Panagiotis Sismanidis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D2003B-54A7-4505-8F90-F74613702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7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16" name="Picture 15" descr="A close up of a map&#10;&#10;Description automatically generated">
            <a:extLst>
              <a:ext uri="{FF2B5EF4-FFF2-40B4-BE49-F238E27FC236}">
                <a16:creationId xmlns:a16="http://schemas.microsoft.com/office/drawing/2014/main" id="{52CD2CF4-8872-4E6C-BA90-D2DE1ECCE2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4644010" y="1412776"/>
            <a:ext cx="4152195" cy="316835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0774F22-EE07-4AC0-9954-A2B5CEE5AD80}"/>
              </a:ext>
            </a:extLst>
          </p:cNvPr>
          <p:cNvSpPr txBox="1"/>
          <p:nvPr/>
        </p:nvSpPr>
        <p:spPr>
          <a:xfrm>
            <a:off x="5894041" y="1011823"/>
            <a:ext cx="179408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Study Area: </a:t>
            </a:r>
            <a:r>
              <a:rPr lang="en-US" dirty="0">
                <a:solidFill>
                  <a:schemeClr val="tx2"/>
                </a:solidFill>
              </a:rPr>
              <a:t>Europe</a:t>
            </a:r>
          </a:p>
        </p:txBody>
      </p:sp>
    </p:spTree>
    <p:extLst>
      <p:ext uri="{BB962C8B-B14F-4D97-AF65-F5344CB8AC3E}">
        <p14:creationId xmlns:p14="http://schemas.microsoft.com/office/powerpoint/2010/main" val="507828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B36B6-E3BA-4664-839B-B52FCE40D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Methodology: Overview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4C89370-1FBB-454B-B9EC-F56F932B87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379228"/>
              </p:ext>
            </p:extLst>
          </p:nvPr>
        </p:nvGraphicFramePr>
        <p:xfrm>
          <a:off x="899594" y="1120555"/>
          <a:ext cx="7559675" cy="4487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0B8A41-311F-49C4-BF82-A8271D26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Investigating the Seasonal SUHI Intensity  Hysteresis Curves in Europe</a:t>
            </a:r>
            <a:r>
              <a:rPr lang="de-DE" dirty="0"/>
              <a:t> | Panagiotis Sismanidis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D2003B-54A7-4505-8F90-F74613702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8</a:t>
            </a:fld>
            <a:r>
              <a:rPr lang="de-DE"/>
              <a:t> </a:t>
            </a:r>
            <a:endParaRPr lang="de-D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A71D59-688E-45DC-817D-1E073A0A82ED}"/>
              </a:ext>
            </a:extLst>
          </p:cNvPr>
          <p:cNvSpPr txBox="1">
            <a:spLocks/>
          </p:cNvSpPr>
          <p:nvPr/>
        </p:nvSpPr>
        <p:spPr>
          <a:xfrm>
            <a:off x="645160" y="2140350"/>
            <a:ext cx="8496488" cy="24482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SzPct val="75000"/>
              <a:buFont typeface="Arial" panose="020B0604020202020204" pitchFamily="34" charset="0"/>
              <a:buNone/>
              <a:defRPr sz="15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68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02000" indent="-23400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+mj-lt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2340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None/>
              <a:tabLst>
                <a:tab pos="234000" algn="l"/>
              </a:tabLst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apply this workflow iteratively for each year:</a:t>
            </a:r>
            <a:endParaRPr lang="en-US" b="0" dirty="0"/>
          </a:p>
          <a:p>
            <a:endParaRPr lang="en-US" b="0" dirty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932592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B36B6-E3BA-4664-839B-B52FCE40D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Methodology: Extraction of Urban Areas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29B6E-0E73-4462-A486-B5A24CF71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224000"/>
            <a:ext cx="7992432" cy="4488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We select the Urban Areas using  the ESACCI LCC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We define as a city, any cluster of 9 or more pixels, where the urban fraction and the water fraction of each pixel is &gt;= 70% and 0.0%, respectively, and each pixel is &gt;= 5 km away from the sea.</a:t>
            </a:r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0B8A41-311F-49C4-BF82-A8271D26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Investigating the Seasonal SUHI Intensity  Hysteresis Curves in Europe</a:t>
            </a:r>
            <a:r>
              <a:rPr lang="de-DE" dirty="0"/>
              <a:t> | Panagiotis Sismanidis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D2003B-54A7-4505-8F90-F74613702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9</a:t>
            </a:fld>
            <a:r>
              <a:rPr lang="de-DE"/>
              <a:t> </a:t>
            </a:r>
            <a:endParaRPr lang="de-DE" dirty="0"/>
          </a:p>
        </p:txBody>
      </p:sp>
      <p:pic>
        <p:nvPicPr>
          <p:cNvPr id="10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05731D64-98D7-4A32-ACF3-33F3405C95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00" y="2717269"/>
            <a:ext cx="4061420" cy="30460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20C56F-73F4-43FC-88B1-8A1129B282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2727" y="2738001"/>
            <a:ext cx="3916372" cy="29372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FC1BC1-E28D-44C6-8233-31F171A8748F}"/>
              </a:ext>
            </a:extLst>
          </p:cNvPr>
          <p:cNvSpPr txBox="1"/>
          <p:nvPr/>
        </p:nvSpPr>
        <p:spPr>
          <a:xfrm>
            <a:off x="1805622" y="2611779"/>
            <a:ext cx="16454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Potential Cities</a:t>
            </a:r>
          </a:p>
          <a:p>
            <a:pPr algn="ctr"/>
            <a:r>
              <a:rPr lang="en-US" i="1" dirty="0"/>
              <a:t>urban frac &gt; 0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5808EB-79D9-420A-87F6-7C37D37D6A94}"/>
              </a:ext>
            </a:extLst>
          </p:cNvPr>
          <p:cNvSpPr txBox="1"/>
          <p:nvPr/>
        </p:nvSpPr>
        <p:spPr>
          <a:xfrm>
            <a:off x="4805586" y="2596784"/>
            <a:ext cx="3916372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Selected Cities</a:t>
            </a:r>
          </a:p>
          <a:p>
            <a:pPr algn="ctr"/>
            <a:r>
              <a:rPr lang="en-US" sz="1200" i="1" dirty="0"/>
              <a:t>size &gt;=9 </a:t>
            </a:r>
            <a:r>
              <a:rPr lang="en-US" sz="1200" i="1" dirty="0" err="1"/>
              <a:t>pxls</a:t>
            </a:r>
            <a:r>
              <a:rPr lang="en-US" sz="1200" i="1" dirty="0"/>
              <a:t> </a:t>
            </a:r>
            <a:r>
              <a:rPr lang="en-US" sz="1200" dirty="0"/>
              <a:t>AND </a:t>
            </a:r>
            <a:r>
              <a:rPr lang="en-US" sz="1200" i="1" dirty="0"/>
              <a:t>urban frac &gt; 0.7 </a:t>
            </a:r>
            <a:r>
              <a:rPr lang="en-US" sz="1200" dirty="0"/>
              <a:t>AND </a:t>
            </a:r>
            <a:r>
              <a:rPr lang="en-US" sz="1200" i="1" dirty="0"/>
              <a:t>water frac = 0 </a:t>
            </a:r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D68DF7D9-8DC9-40EC-97A0-583B0AB13E5F}"/>
              </a:ext>
            </a:extLst>
          </p:cNvPr>
          <p:cNvSpPr/>
          <p:nvPr/>
        </p:nvSpPr>
        <p:spPr>
          <a:xfrm rot="10800000">
            <a:off x="4346129" y="4077072"/>
            <a:ext cx="366582" cy="360040"/>
          </a:xfrm>
          <a:prstGeom prst="lef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36100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Master RUB">
  <a:themeElements>
    <a:clrScheme name="RUB">
      <a:dk1>
        <a:sysClr val="windowText" lastClr="000000"/>
      </a:dk1>
      <a:lt1>
        <a:sysClr val="window" lastClr="FFFFFF"/>
      </a:lt1>
      <a:dk2>
        <a:srgbClr val="003560"/>
      </a:dk2>
      <a:lt2>
        <a:srgbClr val="8DAE10"/>
      </a:lt2>
      <a:accent1>
        <a:srgbClr val="FFCC00"/>
      </a:accent1>
      <a:accent2>
        <a:srgbClr val="EE7203"/>
      </a:accent2>
      <a:accent3>
        <a:srgbClr val="E6332A"/>
      </a:accent3>
      <a:accent4>
        <a:srgbClr val="B71E3F"/>
      </a:accent4>
      <a:accent5>
        <a:srgbClr val="9C5516"/>
      </a:accent5>
      <a:accent6>
        <a:srgbClr val="59211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RUB_4z3_01.potx" id="{6F462AD2-FF89-4064-AE03-3EEC592313EA}" vid="{1E09BEED-63B3-4EF9-AD3C-CC701815B78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RUB-Präsentation-4zu3</Template>
  <TotalTime>275</TotalTime>
  <Words>1218</Words>
  <Application>Microsoft Office PowerPoint</Application>
  <PresentationFormat>On-screen Show (4:3)</PresentationFormat>
  <Paragraphs>188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 Math</vt:lpstr>
      <vt:lpstr>Wingdings</vt:lpstr>
      <vt:lpstr>PowerPoint Master RUB</vt:lpstr>
      <vt:lpstr>Investigating the Seasonal SUHI Intensity  Hysteresis Curves in Europe</vt:lpstr>
      <vt:lpstr>SUHII Seasonal Hysteresis Curves</vt:lpstr>
      <vt:lpstr>Relevant Works (1/2)</vt:lpstr>
      <vt:lpstr>Relevant Works (2/2)</vt:lpstr>
      <vt:lpstr>Relevant Works (2/2)</vt:lpstr>
      <vt:lpstr>Research Questions</vt:lpstr>
      <vt:lpstr>Data &amp; Study Area</vt:lpstr>
      <vt:lpstr>Methodology: Overview</vt:lpstr>
      <vt:lpstr>Methodology: Extraction of Urban Areas </vt:lpstr>
      <vt:lpstr>Methodology: Extraction of Urban Areas </vt:lpstr>
      <vt:lpstr>Methodology: Selection of Rural Areas </vt:lpstr>
      <vt:lpstr>Methodology: Selection of Rural Areas </vt:lpstr>
      <vt:lpstr>Methodology: Selection of Rural Areas </vt:lpstr>
      <vt:lpstr>Methodology: SUHII Calculation</vt:lpstr>
      <vt:lpstr>Data Aggregation</vt:lpstr>
      <vt:lpstr>Results: Daytime SUHII</vt:lpstr>
      <vt:lpstr>Results: Nighttime SUHII</vt:lpstr>
      <vt:lpstr>Results: Monthly Means</vt:lpstr>
      <vt:lpstr>Results: Monthly Means</vt:lpstr>
      <vt:lpstr>Conclusions</vt:lpstr>
    </vt:vector>
  </TitlesOfParts>
  <Manager>Dezernat Hochschulkommunikation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RUB_Zahlen-Daten-Fakten</dc:title>
  <dc:creator>Dezernat Hochschulkommunikation</dc:creator>
  <cp:lastModifiedBy>Panagiotis Sismanidis</cp:lastModifiedBy>
  <cp:revision>144</cp:revision>
  <dcterms:created xsi:type="dcterms:W3CDTF">2018-06-25T06:44:18Z</dcterms:created>
  <dcterms:modified xsi:type="dcterms:W3CDTF">2020-06-22T06:08:57Z</dcterms:modified>
</cp:coreProperties>
</file>