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44"/>
  </p:notesMasterIdLst>
  <p:handoutMasterIdLst>
    <p:handoutMasterId r:id="rId45"/>
  </p:handoutMasterIdLst>
  <p:sldIdLst>
    <p:sldId id="256" r:id="rId3"/>
    <p:sldId id="257" r:id="rId4"/>
    <p:sldId id="259" r:id="rId5"/>
    <p:sldId id="294" r:id="rId6"/>
    <p:sldId id="273" r:id="rId7"/>
    <p:sldId id="280" r:id="rId8"/>
    <p:sldId id="260" r:id="rId9"/>
    <p:sldId id="274" r:id="rId10"/>
    <p:sldId id="268" r:id="rId11"/>
    <p:sldId id="295" r:id="rId12"/>
    <p:sldId id="275" r:id="rId13"/>
    <p:sldId id="277" r:id="rId14"/>
    <p:sldId id="282" r:id="rId15"/>
    <p:sldId id="281" r:id="rId16"/>
    <p:sldId id="283" r:id="rId17"/>
    <p:sldId id="269" r:id="rId18"/>
    <p:sldId id="261" r:id="rId19"/>
    <p:sldId id="302" r:id="rId20"/>
    <p:sldId id="303" r:id="rId21"/>
    <p:sldId id="315" r:id="rId22"/>
    <p:sldId id="321" r:id="rId23"/>
    <p:sldId id="316" r:id="rId24"/>
    <p:sldId id="317" r:id="rId25"/>
    <p:sldId id="318" r:id="rId26"/>
    <p:sldId id="322" r:id="rId27"/>
    <p:sldId id="319" r:id="rId28"/>
    <p:sldId id="320" r:id="rId29"/>
    <p:sldId id="305" r:id="rId30"/>
    <p:sldId id="306" r:id="rId31"/>
    <p:sldId id="307" r:id="rId32"/>
    <p:sldId id="270" r:id="rId33"/>
    <p:sldId id="271" r:id="rId34"/>
    <p:sldId id="262" r:id="rId35"/>
    <p:sldId id="267" r:id="rId36"/>
    <p:sldId id="258" r:id="rId37"/>
    <p:sldId id="304" r:id="rId38"/>
    <p:sldId id="309" r:id="rId39"/>
    <p:sldId id="310" r:id="rId40"/>
    <p:sldId id="311" r:id="rId41"/>
    <p:sldId id="312" r:id="rId42"/>
    <p:sldId id="31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39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80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y%20Drive\Proiecte_ongoing\LST-CCI\Paper\Copy%20of%20uhi_cities_rou_varbuff_lst_cci_ajust_v0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y%20Drive\Proiecte_ongoing\LST-CCI\Paper\Copy%20of%20uhi_cities_rou_varbuff_lst_cci_ajust_v0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y%20Drive\Proiecte_ongoing\LST-CCI\Paper\Copy%20of%20uhi_cities_rou_varbuff_lst_cci_ajust_v0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y%20Drive\Proiecte_ongoing\LST-CCI\Paper\Copy%20of%20uhi_cities_rou_varbuff_lst_cci_ajust_v0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y%20Drive\Proiecte_ongoing\LST-CCI\Paper\Copy%20of%20uhi_cities_rou_varbuff_lst_cci_ajust_v0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y%20Drive\Proiecte_ongoing\LST-CCI\Paper\Copy%20of%20uhi_cities_rou_varbuff_lst_cci_ajust_v0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y%20Drive\Proiecte_ongoing\LST-CCI\Paper\Copy%20of%20uhi_cities_rou_varbuff_lst_cci_ajust_v0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y%20Drive\Proiecte_ongoing\LST-CCI\Paper\Copy%20of%20uhi_cities_rou_varbuff_lst_cci_ajust_v02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Grafice_zi!$J$1</c:f>
              <c:strCache>
                <c:ptCount val="1"/>
                <c:pt idx="0">
                  <c:v>Suprafata_intravilan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/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Grafice_zi!$C$2:$C$1046805</c:f>
              <c:numCache>
                <c:formatCode>General</c:formatCode>
                <c:ptCount val="1046804"/>
                <c:pt idx="0">
                  <c:v>2.4039999999999999</c:v>
                </c:pt>
                <c:pt idx="1">
                  <c:v>7.2999999999999995E-2</c:v>
                </c:pt>
                <c:pt idx="2">
                  <c:v>1.079</c:v>
                </c:pt>
                <c:pt idx="3">
                  <c:v>1.6259999999999999</c:v>
                </c:pt>
                <c:pt idx="4">
                  <c:v>5.1079999999999997</c:v>
                </c:pt>
                <c:pt idx="5">
                  <c:v>0.32200000000000001</c:v>
                </c:pt>
                <c:pt idx="6">
                  <c:v>3.6419999999999999</c:v>
                </c:pt>
                <c:pt idx="7">
                  <c:v>1.3380000000000001</c:v>
                </c:pt>
                <c:pt idx="8">
                  <c:v>1.5109999999999999</c:v>
                </c:pt>
                <c:pt idx="9">
                  <c:v>3.4260000000000002</c:v>
                </c:pt>
                <c:pt idx="10">
                  <c:v>1.843</c:v>
                </c:pt>
                <c:pt idx="11">
                  <c:v>0.748</c:v>
                </c:pt>
                <c:pt idx="12">
                  <c:v>1.34</c:v>
                </c:pt>
                <c:pt idx="13">
                  <c:v>3.18</c:v>
                </c:pt>
                <c:pt idx="14">
                  <c:v>2.109</c:v>
                </c:pt>
                <c:pt idx="16">
                  <c:v>1.1850000000000001</c:v>
                </c:pt>
                <c:pt idx="17">
                  <c:v>3.504</c:v>
                </c:pt>
                <c:pt idx="19">
                  <c:v>1.39</c:v>
                </c:pt>
                <c:pt idx="20">
                  <c:v>1.619</c:v>
                </c:pt>
                <c:pt idx="21">
                  <c:v>2.016</c:v>
                </c:pt>
                <c:pt idx="22">
                  <c:v>2.8479999999999999</c:v>
                </c:pt>
                <c:pt idx="23">
                  <c:v>0.46</c:v>
                </c:pt>
                <c:pt idx="24">
                  <c:v>1.3160000000000001</c:v>
                </c:pt>
                <c:pt idx="25">
                  <c:v>1.3140000000000001</c:v>
                </c:pt>
                <c:pt idx="26">
                  <c:v>0.69599999999999995</c:v>
                </c:pt>
                <c:pt idx="28">
                  <c:v>1.1910000000000001</c:v>
                </c:pt>
                <c:pt idx="29">
                  <c:v>2.2930000000000001</c:v>
                </c:pt>
                <c:pt idx="30">
                  <c:v>0.67200000000000004</c:v>
                </c:pt>
                <c:pt idx="31">
                  <c:v>2.3580000000000001</c:v>
                </c:pt>
                <c:pt idx="32">
                  <c:v>1.0369999999999999</c:v>
                </c:pt>
                <c:pt idx="33">
                  <c:v>2.0289999999999999</c:v>
                </c:pt>
                <c:pt idx="34">
                  <c:v>1.794</c:v>
                </c:pt>
                <c:pt idx="37">
                  <c:v>2.5270000000000001</c:v>
                </c:pt>
                <c:pt idx="38">
                  <c:v>1.4970000000000001</c:v>
                </c:pt>
                <c:pt idx="39">
                  <c:v>2.7919999999999998</c:v>
                </c:pt>
                <c:pt idx="41">
                  <c:v>1.829</c:v>
                </c:pt>
                <c:pt idx="42">
                  <c:v>1.833</c:v>
                </c:pt>
                <c:pt idx="43">
                  <c:v>2.169</c:v>
                </c:pt>
                <c:pt idx="44">
                  <c:v>1.548</c:v>
                </c:pt>
                <c:pt idx="45">
                  <c:v>1.8109999999999999</c:v>
                </c:pt>
                <c:pt idx="46">
                  <c:v>2.1120000000000001</c:v>
                </c:pt>
                <c:pt idx="47">
                  <c:v>2.319</c:v>
                </c:pt>
                <c:pt idx="48">
                  <c:v>1.7749999999999999</c:v>
                </c:pt>
                <c:pt idx="49">
                  <c:v>1.196</c:v>
                </c:pt>
                <c:pt idx="50">
                  <c:v>0.624</c:v>
                </c:pt>
                <c:pt idx="51">
                  <c:v>2.6030000000000002</c:v>
                </c:pt>
                <c:pt idx="52">
                  <c:v>1.7909999999999999</c:v>
                </c:pt>
                <c:pt idx="53">
                  <c:v>3.0960000000000001</c:v>
                </c:pt>
                <c:pt idx="54">
                  <c:v>1.5229999999999999</c:v>
                </c:pt>
                <c:pt idx="55">
                  <c:v>0.27</c:v>
                </c:pt>
                <c:pt idx="56">
                  <c:v>3.0179999999999998</c:v>
                </c:pt>
                <c:pt idx="57">
                  <c:v>2.0129999999999999</c:v>
                </c:pt>
                <c:pt idx="58">
                  <c:v>2.0510000000000002</c:v>
                </c:pt>
                <c:pt idx="59">
                  <c:v>1.948</c:v>
                </c:pt>
                <c:pt idx="60">
                  <c:v>3.165</c:v>
                </c:pt>
                <c:pt idx="61">
                  <c:v>3.1829999999999998</c:v>
                </c:pt>
                <c:pt idx="62">
                  <c:v>1.514</c:v>
                </c:pt>
                <c:pt idx="63">
                  <c:v>1.099</c:v>
                </c:pt>
                <c:pt idx="64">
                  <c:v>0.53700000000000003</c:v>
                </c:pt>
                <c:pt idx="65">
                  <c:v>1.925</c:v>
                </c:pt>
                <c:pt idx="66">
                  <c:v>2.2869999999999999</c:v>
                </c:pt>
                <c:pt idx="67">
                  <c:v>1.5760000000000001</c:v>
                </c:pt>
                <c:pt idx="68">
                  <c:v>3.0950000000000002</c:v>
                </c:pt>
                <c:pt idx="69">
                  <c:v>0.41399999999999998</c:v>
                </c:pt>
                <c:pt idx="70">
                  <c:v>1.6120000000000001</c:v>
                </c:pt>
                <c:pt idx="71">
                  <c:v>0.85099999999999998</c:v>
                </c:pt>
                <c:pt idx="72">
                  <c:v>0.55700000000000005</c:v>
                </c:pt>
                <c:pt idx="73">
                  <c:v>0.32800000000000001</c:v>
                </c:pt>
                <c:pt idx="74">
                  <c:v>0.218</c:v>
                </c:pt>
                <c:pt idx="75">
                  <c:v>1.339</c:v>
                </c:pt>
                <c:pt idx="76">
                  <c:v>2.4550000000000001</c:v>
                </c:pt>
              </c:numCache>
            </c:numRef>
          </c:xVal>
          <c:yVal>
            <c:numRef>
              <c:f>Grafice_zi!$J$2:$J$1046805</c:f>
              <c:numCache>
                <c:formatCode>General</c:formatCode>
                <c:ptCount val="1046804"/>
                <c:pt idx="0">
                  <c:v>17.066560862422499</c:v>
                </c:pt>
                <c:pt idx="1">
                  <c:v>8.2550608132519692</c:v>
                </c:pt>
                <c:pt idx="2">
                  <c:v>49.627653551948399</c:v>
                </c:pt>
                <c:pt idx="3">
                  <c:v>33.509139659428698</c:v>
                </c:pt>
                <c:pt idx="4">
                  <c:v>33.955090065699899</c:v>
                </c:pt>
                <c:pt idx="5">
                  <c:v>12.8035470516629</c:v>
                </c:pt>
                <c:pt idx="6">
                  <c:v>27.229858617736799</c:v>
                </c:pt>
                <c:pt idx="7">
                  <c:v>19.015823913500999</c:v>
                </c:pt>
                <c:pt idx="8">
                  <c:v>28.3112434978162</c:v>
                </c:pt>
                <c:pt idx="9">
                  <c:v>86.481471860771606</c:v>
                </c:pt>
                <c:pt idx="10">
                  <c:v>240.155084993819</c:v>
                </c:pt>
                <c:pt idx="11">
                  <c:v>22.795998170814901</c:v>
                </c:pt>
                <c:pt idx="12">
                  <c:v>22.714970294156899</c:v>
                </c:pt>
                <c:pt idx="13">
                  <c:v>13.1604677353653</c:v>
                </c:pt>
                <c:pt idx="14">
                  <c:v>14.7007463055216</c:v>
                </c:pt>
                <c:pt idx="15">
                  <c:v>12.4342114843971</c:v>
                </c:pt>
                <c:pt idx="16">
                  <c:v>12.793224688004999</c:v>
                </c:pt>
                <c:pt idx="17">
                  <c:v>63.604805396239001</c:v>
                </c:pt>
                <c:pt idx="18">
                  <c:v>50.512522336455099</c:v>
                </c:pt>
                <c:pt idx="19">
                  <c:v>48.022615307213897</c:v>
                </c:pt>
                <c:pt idx="20">
                  <c:v>14.4751860806777</c:v>
                </c:pt>
                <c:pt idx="21">
                  <c:v>18.196022510604099</c:v>
                </c:pt>
                <c:pt idx="22">
                  <c:v>13.6500576182654</c:v>
                </c:pt>
                <c:pt idx="23">
                  <c:v>9.2326539384024695</c:v>
                </c:pt>
                <c:pt idx="24">
                  <c:v>14.679008458926599</c:v>
                </c:pt>
                <c:pt idx="25">
                  <c:v>13.445785008281501</c:v>
                </c:pt>
                <c:pt idx="26">
                  <c:v>8.1394013886636394</c:v>
                </c:pt>
                <c:pt idx="27">
                  <c:v>12.094611276167599</c:v>
                </c:pt>
                <c:pt idx="28">
                  <c:v>15.2251587491658</c:v>
                </c:pt>
                <c:pt idx="29">
                  <c:v>57.8705332657212</c:v>
                </c:pt>
                <c:pt idx="30">
                  <c:v>23.057668312137299</c:v>
                </c:pt>
                <c:pt idx="31">
                  <c:v>14.4098947697076</c:v>
                </c:pt>
                <c:pt idx="32">
                  <c:v>10.2628023908771</c:v>
                </c:pt>
                <c:pt idx="33">
                  <c:v>58.553270714011902</c:v>
                </c:pt>
                <c:pt idx="34">
                  <c:v>15.669869042552</c:v>
                </c:pt>
                <c:pt idx="35">
                  <c:v>9.3994643139640495</c:v>
                </c:pt>
                <c:pt idx="36">
                  <c:v>10.1469240999278</c:v>
                </c:pt>
                <c:pt idx="37">
                  <c:v>19.895055015212002</c:v>
                </c:pt>
                <c:pt idx="38">
                  <c:v>9.5808069137069598</c:v>
                </c:pt>
                <c:pt idx="39">
                  <c:v>8.0580025613589008</c:v>
                </c:pt>
                <c:pt idx="40">
                  <c:v>19.1174909977784</c:v>
                </c:pt>
                <c:pt idx="41">
                  <c:v>10.2677251816671</c:v>
                </c:pt>
                <c:pt idx="42">
                  <c:v>21.352958281905501</c:v>
                </c:pt>
                <c:pt idx="43">
                  <c:v>73.270959705600802</c:v>
                </c:pt>
                <c:pt idx="44">
                  <c:v>12.621567853594801</c:v>
                </c:pt>
                <c:pt idx="45">
                  <c:v>10.5045049483711</c:v>
                </c:pt>
                <c:pt idx="46">
                  <c:v>18.394247356649501</c:v>
                </c:pt>
                <c:pt idx="47">
                  <c:v>24.0701091586931</c:v>
                </c:pt>
                <c:pt idx="48">
                  <c:v>50.484415789027999</c:v>
                </c:pt>
                <c:pt idx="49">
                  <c:v>12.2172162906287</c:v>
                </c:pt>
                <c:pt idx="50">
                  <c:v>8.1458212966164893</c:v>
                </c:pt>
                <c:pt idx="51">
                  <c:v>23.4260509667875</c:v>
                </c:pt>
                <c:pt idx="52">
                  <c:v>12.9892070715301</c:v>
                </c:pt>
                <c:pt idx="53">
                  <c:v>21.242777863511499</c:v>
                </c:pt>
                <c:pt idx="54">
                  <c:v>13.5375373533548</c:v>
                </c:pt>
                <c:pt idx="55">
                  <c:v>9.0786880811831896</c:v>
                </c:pt>
                <c:pt idx="56">
                  <c:v>16.378829995908301</c:v>
                </c:pt>
                <c:pt idx="57">
                  <c:v>34.700003387722298</c:v>
                </c:pt>
                <c:pt idx="58">
                  <c:v>17.435174387322601</c:v>
                </c:pt>
                <c:pt idx="59">
                  <c:v>11.767214985471201</c:v>
                </c:pt>
                <c:pt idx="60">
                  <c:v>28.372043408619302</c:v>
                </c:pt>
                <c:pt idx="61">
                  <c:v>19.703905889242499</c:v>
                </c:pt>
                <c:pt idx="62">
                  <c:v>9.1132765332995103</c:v>
                </c:pt>
                <c:pt idx="63">
                  <c:v>18.0128677388814</c:v>
                </c:pt>
                <c:pt idx="64">
                  <c:v>8.6856360154487309</c:v>
                </c:pt>
                <c:pt idx="65">
                  <c:v>29.133110942645001</c:v>
                </c:pt>
                <c:pt idx="66">
                  <c:v>15.1208214710276</c:v>
                </c:pt>
                <c:pt idx="67">
                  <c:v>27.899686354603102</c:v>
                </c:pt>
                <c:pt idx="68">
                  <c:v>23.085032695642902</c:v>
                </c:pt>
                <c:pt idx="69">
                  <c:v>14.464773462338799</c:v>
                </c:pt>
                <c:pt idx="70">
                  <c:v>58.246916604711302</c:v>
                </c:pt>
                <c:pt idx="71">
                  <c:v>16.6899039710203</c:v>
                </c:pt>
                <c:pt idx="72">
                  <c:v>15.4029755693137</c:v>
                </c:pt>
                <c:pt idx="73">
                  <c:v>10.8457547339044</c:v>
                </c:pt>
                <c:pt idx="74">
                  <c:v>9.0100806747679698</c:v>
                </c:pt>
                <c:pt idx="75">
                  <c:v>18.927326407204401</c:v>
                </c:pt>
                <c:pt idx="76">
                  <c:v>23.3652147380709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67940752"/>
        <c:axId val="-1967942928"/>
      </c:scatterChart>
      <c:valAx>
        <c:axId val="-19679407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o-RO"/>
                  <a:t>UHI (°C)</a:t>
                </a:r>
                <a:endParaRPr lang="en-GB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67942928"/>
        <c:crosses val="autoZero"/>
        <c:crossBetween val="midCat"/>
      </c:valAx>
      <c:valAx>
        <c:axId val="-196794292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o-RO"/>
                  <a:t>Urban Area (sq. km)</a:t>
                </a:r>
                <a:endParaRPr lang="en-GB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679407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Grafice_zi!$K$1</c:f>
              <c:strCache>
                <c:ptCount val="1"/>
                <c:pt idx="0">
                  <c:v>Populatie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/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Grafice_zi!$C$2:$C$1046805</c:f>
              <c:numCache>
                <c:formatCode>General</c:formatCode>
                <c:ptCount val="1046804"/>
                <c:pt idx="0">
                  <c:v>2.4039999999999999</c:v>
                </c:pt>
                <c:pt idx="1">
                  <c:v>7.2999999999999995E-2</c:v>
                </c:pt>
                <c:pt idx="2">
                  <c:v>1.079</c:v>
                </c:pt>
                <c:pt idx="3">
                  <c:v>1.6259999999999999</c:v>
                </c:pt>
                <c:pt idx="4">
                  <c:v>5.1079999999999997</c:v>
                </c:pt>
                <c:pt idx="5">
                  <c:v>0.32200000000000001</c:v>
                </c:pt>
                <c:pt idx="6">
                  <c:v>3.6419999999999999</c:v>
                </c:pt>
                <c:pt idx="7">
                  <c:v>1.3380000000000001</c:v>
                </c:pt>
                <c:pt idx="8">
                  <c:v>1.5109999999999999</c:v>
                </c:pt>
                <c:pt idx="9">
                  <c:v>3.4260000000000002</c:v>
                </c:pt>
                <c:pt idx="10">
                  <c:v>1.843</c:v>
                </c:pt>
                <c:pt idx="11">
                  <c:v>0.748</c:v>
                </c:pt>
                <c:pt idx="12">
                  <c:v>1.34</c:v>
                </c:pt>
                <c:pt idx="13">
                  <c:v>3.18</c:v>
                </c:pt>
                <c:pt idx="14">
                  <c:v>2.109</c:v>
                </c:pt>
                <c:pt idx="16">
                  <c:v>1.1850000000000001</c:v>
                </c:pt>
                <c:pt idx="17">
                  <c:v>3.504</c:v>
                </c:pt>
                <c:pt idx="19">
                  <c:v>1.39</c:v>
                </c:pt>
                <c:pt idx="20">
                  <c:v>1.619</c:v>
                </c:pt>
                <c:pt idx="21">
                  <c:v>2.016</c:v>
                </c:pt>
                <c:pt idx="22">
                  <c:v>2.8479999999999999</c:v>
                </c:pt>
                <c:pt idx="23">
                  <c:v>0.46</c:v>
                </c:pt>
                <c:pt idx="24">
                  <c:v>1.3160000000000001</c:v>
                </c:pt>
                <c:pt idx="25">
                  <c:v>1.3140000000000001</c:v>
                </c:pt>
                <c:pt idx="26">
                  <c:v>0.69599999999999995</c:v>
                </c:pt>
                <c:pt idx="28">
                  <c:v>1.1910000000000001</c:v>
                </c:pt>
                <c:pt idx="29">
                  <c:v>2.2930000000000001</c:v>
                </c:pt>
                <c:pt idx="30">
                  <c:v>0.67200000000000004</c:v>
                </c:pt>
                <c:pt idx="31">
                  <c:v>2.3580000000000001</c:v>
                </c:pt>
                <c:pt idx="32">
                  <c:v>1.0369999999999999</c:v>
                </c:pt>
                <c:pt idx="33">
                  <c:v>2.0289999999999999</c:v>
                </c:pt>
                <c:pt idx="34">
                  <c:v>1.794</c:v>
                </c:pt>
                <c:pt idx="37">
                  <c:v>2.5270000000000001</c:v>
                </c:pt>
                <c:pt idx="38">
                  <c:v>1.4970000000000001</c:v>
                </c:pt>
                <c:pt idx="39">
                  <c:v>2.7919999999999998</c:v>
                </c:pt>
                <c:pt idx="41">
                  <c:v>1.829</c:v>
                </c:pt>
                <c:pt idx="42">
                  <c:v>1.833</c:v>
                </c:pt>
                <c:pt idx="43">
                  <c:v>2.169</c:v>
                </c:pt>
                <c:pt idx="44">
                  <c:v>1.548</c:v>
                </c:pt>
                <c:pt idx="45">
                  <c:v>1.8109999999999999</c:v>
                </c:pt>
                <c:pt idx="46">
                  <c:v>2.1120000000000001</c:v>
                </c:pt>
                <c:pt idx="47">
                  <c:v>2.319</c:v>
                </c:pt>
                <c:pt idx="48">
                  <c:v>1.7749999999999999</c:v>
                </c:pt>
                <c:pt idx="49">
                  <c:v>1.196</c:v>
                </c:pt>
                <c:pt idx="50">
                  <c:v>0.624</c:v>
                </c:pt>
                <c:pt idx="51">
                  <c:v>2.6030000000000002</c:v>
                </c:pt>
                <c:pt idx="52">
                  <c:v>1.7909999999999999</c:v>
                </c:pt>
                <c:pt idx="53">
                  <c:v>3.0960000000000001</c:v>
                </c:pt>
                <c:pt idx="54">
                  <c:v>1.5229999999999999</c:v>
                </c:pt>
                <c:pt idx="55">
                  <c:v>0.27</c:v>
                </c:pt>
                <c:pt idx="56">
                  <c:v>3.0179999999999998</c:v>
                </c:pt>
                <c:pt idx="57">
                  <c:v>2.0129999999999999</c:v>
                </c:pt>
                <c:pt idx="58">
                  <c:v>2.0510000000000002</c:v>
                </c:pt>
                <c:pt idx="59">
                  <c:v>1.948</c:v>
                </c:pt>
                <c:pt idx="60">
                  <c:v>3.165</c:v>
                </c:pt>
                <c:pt idx="61">
                  <c:v>3.1829999999999998</c:v>
                </c:pt>
                <c:pt idx="62">
                  <c:v>1.514</c:v>
                </c:pt>
                <c:pt idx="63">
                  <c:v>1.099</c:v>
                </c:pt>
                <c:pt idx="64">
                  <c:v>0.53700000000000003</c:v>
                </c:pt>
                <c:pt idx="65">
                  <c:v>1.925</c:v>
                </c:pt>
                <c:pt idx="66">
                  <c:v>2.2869999999999999</c:v>
                </c:pt>
                <c:pt idx="67">
                  <c:v>1.5760000000000001</c:v>
                </c:pt>
                <c:pt idx="68">
                  <c:v>3.0950000000000002</c:v>
                </c:pt>
                <c:pt idx="69">
                  <c:v>0.41399999999999998</c:v>
                </c:pt>
                <c:pt idx="70">
                  <c:v>1.6120000000000001</c:v>
                </c:pt>
                <c:pt idx="71">
                  <c:v>0.85099999999999998</c:v>
                </c:pt>
                <c:pt idx="72">
                  <c:v>0.55700000000000005</c:v>
                </c:pt>
                <c:pt idx="73">
                  <c:v>0.32800000000000001</c:v>
                </c:pt>
                <c:pt idx="74">
                  <c:v>0.218</c:v>
                </c:pt>
                <c:pt idx="75">
                  <c:v>1.339</c:v>
                </c:pt>
                <c:pt idx="76">
                  <c:v>2.4550000000000001</c:v>
                </c:pt>
              </c:numCache>
            </c:numRef>
          </c:xVal>
          <c:yVal>
            <c:numRef>
              <c:f>Grafice_zi!$K$2:$K$1046805</c:f>
              <c:numCache>
                <c:formatCode>General</c:formatCode>
                <c:ptCount val="1046804"/>
                <c:pt idx="0">
                  <c:v>73776</c:v>
                </c:pt>
                <c:pt idx="1">
                  <c:v>52671</c:v>
                </c:pt>
                <c:pt idx="2">
                  <c:v>179879</c:v>
                </c:pt>
                <c:pt idx="3">
                  <c:v>195509</c:v>
                </c:pt>
                <c:pt idx="4">
                  <c:v>148581</c:v>
                </c:pt>
                <c:pt idx="5">
                  <c:v>73715</c:v>
                </c:pt>
                <c:pt idx="6">
                  <c:v>92605</c:v>
                </c:pt>
                <c:pt idx="7">
                  <c:v>123230</c:v>
                </c:pt>
                <c:pt idx="8">
                  <c:v>214002</c:v>
                </c:pt>
                <c:pt idx="9">
                  <c:v>291490</c:v>
                </c:pt>
                <c:pt idx="10">
                  <c:v>2110752</c:v>
                </c:pt>
                <c:pt idx="11">
                  <c:v>137200</c:v>
                </c:pt>
                <c:pt idx="12">
                  <c:v>78236</c:v>
                </c:pt>
                <c:pt idx="13">
                  <c:v>38072</c:v>
                </c:pt>
                <c:pt idx="14">
                  <c:v>37547</c:v>
                </c:pt>
                <c:pt idx="15">
                  <c:v>35752</c:v>
                </c:pt>
                <c:pt idx="16">
                  <c:v>30803</c:v>
                </c:pt>
                <c:pt idx="17">
                  <c:v>320547</c:v>
                </c:pt>
                <c:pt idx="18">
                  <c:v>319678</c:v>
                </c:pt>
                <c:pt idx="19">
                  <c:v>307290</c:v>
                </c:pt>
                <c:pt idx="20">
                  <c:v>33782</c:v>
                </c:pt>
                <c:pt idx="21">
                  <c:v>39375</c:v>
                </c:pt>
                <c:pt idx="22">
                  <c:v>70919</c:v>
                </c:pt>
                <c:pt idx="23">
                  <c:v>31690</c:v>
                </c:pt>
                <c:pt idx="24">
                  <c:v>111048</c:v>
                </c:pt>
                <c:pt idx="25">
                  <c:v>40510</c:v>
                </c:pt>
                <c:pt idx="26">
                  <c:v>31776</c:v>
                </c:pt>
                <c:pt idx="27">
                  <c:v>35788</c:v>
                </c:pt>
                <c:pt idx="28">
                  <c:v>95169</c:v>
                </c:pt>
                <c:pt idx="29">
                  <c:v>306404</c:v>
                </c:pt>
                <c:pt idx="30">
                  <c:v>69873</c:v>
                </c:pt>
                <c:pt idx="31">
                  <c:v>74961</c:v>
                </c:pt>
                <c:pt idx="32">
                  <c:v>30693</c:v>
                </c:pt>
                <c:pt idx="33">
                  <c:v>354093</c:v>
                </c:pt>
                <c:pt idx="34">
                  <c:v>48078</c:v>
                </c:pt>
                <c:pt idx="35">
                  <c:v>42562</c:v>
                </c:pt>
                <c:pt idx="36">
                  <c:v>46636</c:v>
                </c:pt>
                <c:pt idx="37">
                  <c:v>59257</c:v>
                </c:pt>
                <c:pt idx="38">
                  <c:v>42382</c:v>
                </c:pt>
                <c:pt idx="39">
                  <c:v>34718</c:v>
                </c:pt>
                <c:pt idx="40">
                  <c:v>41230</c:v>
                </c:pt>
                <c:pt idx="41">
                  <c:v>38785</c:v>
                </c:pt>
                <c:pt idx="42">
                  <c:v>53303</c:v>
                </c:pt>
                <c:pt idx="43">
                  <c:v>223441</c:v>
                </c:pt>
                <c:pt idx="44">
                  <c:v>43891</c:v>
                </c:pt>
                <c:pt idx="45">
                  <c:v>43901</c:v>
                </c:pt>
                <c:pt idx="46">
                  <c:v>116492</c:v>
                </c:pt>
                <c:pt idx="47">
                  <c:v>177635</c:v>
                </c:pt>
                <c:pt idx="48">
                  <c:v>235393</c:v>
                </c:pt>
                <c:pt idx="49">
                  <c:v>32822</c:v>
                </c:pt>
                <c:pt idx="50">
                  <c:v>41374</c:v>
                </c:pt>
                <c:pt idx="51">
                  <c:v>119269</c:v>
                </c:pt>
                <c:pt idx="52">
                  <c:v>38406</c:v>
                </c:pt>
                <c:pt idx="53">
                  <c:v>89862</c:v>
                </c:pt>
                <c:pt idx="54">
                  <c:v>71400</c:v>
                </c:pt>
                <c:pt idx="55">
                  <c:v>33104</c:v>
                </c:pt>
                <c:pt idx="56">
                  <c:v>35638</c:v>
                </c:pt>
                <c:pt idx="57">
                  <c:v>123654</c:v>
                </c:pt>
                <c:pt idx="58">
                  <c:v>32506</c:v>
                </c:pt>
                <c:pt idx="59">
                  <c:v>65446</c:v>
                </c:pt>
                <c:pt idx="60">
                  <c:v>169776</c:v>
                </c:pt>
                <c:pt idx="61">
                  <c:v>44332</c:v>
                </c:pt>
                <c:pt idx="62">
                  <c:v>34639</c:v>
                </c:pt>
                <c:pt idx="63">
                  <c:v>85152</c:v>
                </c:pt>
                <c:pt idx="64">
                  <c:v>53397</c:v>
                </c:pt>
                <c:pt idx="65">
                  <c:v>115439</c:v>
                </c:pt>
                <c:pt idx="66">
                  <c:v>94458</c:v>
                </c:pt>
                <c:pt idx="67">
                  <c:v>97471</c:v>
                </c:pt>
                <c:pt idx="68">
                  <c:v>151327</c:v>
                </c:pt>
                <c:pt idx="69">
                  <c:v>46204</c:v>
                </c:pt>
                <c:pt idx="70">
                  <c:v>333531</c:v>
                </c:pt>
                <c:pt idx="71">
                  <c:v>90774</c:v>
                </c:pt>
                <c:pt idx="72">
                  <c:v>57966</c:v>
                </c:pt>
                <c:pt idx="73">
                  <c:v>30592</c:v>
                </c:pt>
                <c:pt idx="74">
                  <c:v>89575</c:v>
                </c:pt>
                <c:pt idx="75">
                  <c:v>39391</c:v>
                </c:pt>
                <c:pt idx="76">
                  <c:v>69915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93356544"/>
        <c:axId val="-1993357088"/>
      </c:scatterChart>
      <c:valAx>
        <c:axId val="-19933565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o-RO"/>
                  <a:t>UHI (°C)</a:t>
                </a:r>
                <a:endParaRPr lang="en-GB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93357088"/>
        <c:crosses val="autoZero"/>
        <c:crossBetween val="midCat"/>
      </c:valAx>
      <c:valAx>
        <c:axId val="-199335708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Urban Population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933565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Grafice_noapte!$J$1</c:f>
              <c:strCache>
                <c:ptCount val="1"/>
                <c:pt idx="0">
                  <c:v>Suprafata_intravilan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/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Grafice_noapte!$C$2:$C$1046805</c:f>
              <c:numCache>
                <c:formatCode>General</c:formatCode>
                <c:ptCount val="1046804"/>
                <c:pt idx="0">
                  <c:v>0.27400000000000002</c:v>
                </c:pt>
                <c:pt idx="1">
                  <c:v>0.376</c:v>
                </c:pt>
                <c:pt idx="2">
                  <c:v>1.413</c:v>
                </c:pt>
                <c:pt idx="3">
                  <c:v>0.64900000000000002</c:v>
                </c:pt>
                <c:pt idx="4">
                  <c:v>0.29799999999999999</c:v>
                </c:pt>
                <c:pt idx="5">
                  <c:v>0.21099999999999999</c:v>
                </c:pt>
                <c:pt idx="6">
                  <c:v>0.495</c:v>
                </c:pt>
                <c:pt idx="7">
                  <c:v>0.51400000000000001</c:v>
                </c:pt>
                <c:pt idx="8">
                  <c:v>1.1200000000000001</c:v>
                </c:pt>
                <c:pt idx="9">
                  <c:v>0.86199999999999999</c:v>
                </c:pt>
                <c:pt idx="10">
                  <c:v>2.6419999999999999</c:v>
                </c:pt>
                <c:pt idx="11">
                  <c:v>0.74099999999999999</c:v>
                </c:pt>
                <c:pt idx="12">
                  <c:v>0.995</c:v>
                </c:pt>
                <c:pt idx="15">
                  <c:v>0.42</c:v>
                </c:pt>
                <c:pt idx="16">
                  <c:v>0.28000000000000003</c:v>
                </c:pt>
                <c:pt idx="17">
                  <c:v>0.93500000000000005</c:v>
                </c:pt>
                <c:pt idx="18">
                  <c:v>2.1339999999999999</c:v>
                </c:pt>
                <c:pt idx="19">
                  <c:v>1.054</c:v>
                </c:pt>
                <c:pt idx="21">
                  <c:v>0.17599999999999999</c:v>
                </c:pt>
                <c:pt idx="22">
                  <c:v>0.31</c:v>
                </c:pt>
                <c:pt idx="23">
                  <c:v>0.109</c:v>
                </c:pt>
                <c:pt idx="24">
                  <c:v>1.2290000000000001</c:v>
                </c:pt>
                <c:pt idx="25">
                  <c:v>0.59599999999999997</c:v>
                </c:pt>
                <c:pt idx="26">
                  <c:v>0.48699999999999999</c:v>
                </c:pt>
                <c:pt idx="27">
                  <c:v>0.51500000000000001</c:v>
                </c:pt>
                <c:pt idx="28">
                  <c:v>0.59</c:v>
                </c:pt>
                <c:pt idx="29">
                  <c:v>2.0339999999999998</c:v>
                </c:pt>
                <c:pt idx="30">
                  <c:v>1.319</c:v>
                </c:pt>
                <c:pt idx="31">
                  <c:v>0.57099999999999995</c:v>
                </c:pt>
                <c:pt idx="32">
                  <c:v>8.3000000000000004E-2</c:v>
                </c:pt>
                <c:pt idx="33">
                  <c:v>0.92700000000000005</c:v>
                </c:pt>
                <c:pt idx="34">
                  <c:v>0.62</c:v>
                </c:pt>
                <c:pt idx="35">
                  <c:v>1.0760000000000001</c:v>
                </c:pt>
                <c:pt idx="36">
                  <c:v>0.68200000000000005</c:v>
                </c:pt>
                <c:pt idx="37">
                  <c:v>0.317</c:v>
                </c:pt>
                <c:pt idx="39">
                  <c:v>0.45400000000000001</c:v>
                </c:pt>
                <c:pt idx="40">
                  <c:v>1.635</c:v>
                </c:pt>
                <c:pt idx="41">
                  <c:v>0.20599999999999999</c:v>
                </c:pt>
                <c:pt idx="42">
                  <c:v>0.41799999999999998</c:v>
                </c:pt>
                <c:pt idx="43">
                  <c:v>1.337</c:v>
                </c:pt>
                <c:pt idx="44">
                  <c:v>3.9E-2</c:v>
                </c:pt>
                <c:pt idx="45">
                  <c:v>0.05</c:v>
                </c:pt>
                <c:pt idx="46">
                  <c:v>0.38600000000000001</c:v>
                </c:pt>
                <c:pt idx="47">
                  <c:v>0.54500000000000004</c:v>
                </c:pt>
                <c:pt idx="48">
                  <c:v>0.86599999999999999</c:v>
                </c:pt>
                <c:pt idx="49">
                  <c:v>0.30599999999999999</c:v>
                </c:pt>
                <c:pt idx="50">
                  <c:v>6.5000000000000002E-2</c:v>
                </c:pt>
                <c:pt idx="51">
                  <c:v>0.40699999999999997</c:v>
                </c:pt>
                <c:pt idx="52">
                  <c:v>0.40899999999999997</c:v>
                </c:pt>
                <c:pt idx="53">
                  <c:v>0.17799999999999999</c:v>
                </c:pt>
                <c:pt idx="54">
                  <c:v>0.54900000000000004</c:v>
                </c:pt>
                <c:pt idx="55">
                  <c:v>0.45500000000000002</c:v>
                </c:pt>
                <c:pt idx="57">
                  <c:v>1.6379999999999999</c:v>
                </c:pt>
                <c:pt idx="58">
                  <c:v>6.7000000000000004E-2</c:v>
                </c:pt>
                <c:pt idx="59">
                  <c:v>0.38900000000000001</c:v>
                </c:pt>
                <c:pt idx="60">
                  <c:v>1.1100000000000001</c:v>
                </c:pt>
                <c:pt idx="61">
                  <c:v>0.45</c:v>
                </c:pt>
                <c:pt idx="62">
                  <c:v>0.158</c:v>
                </c:pt>
                <c:pt idx="63">
                  <c:v>1.115</c:v>
                </c:pt>
                <c:pt idx="64">
                  <c:v>0.623</c:v>
                </c:pt>
                <c:pt idx="65">
                  <c:v>0.35799999999999998</c:v>
                </c:pt>
                <c:pt idx="66">
                  <c:v>0.70499999999999996</c:v>
                </c:pt>
                <c:pt idx="67">
                  <c:v>1.1000000000000001</c:v>
                </c:pt>
                <c:pt idx="68">
                  <c:v>0.85299999999999998</c:v>
                </c:pt>
                <c:pt idx="69">
                  <c:v>0.17799999999999999</c:v>
                </c:pt>
                <c:pt idx="70">
                  <c:v>1.9710000000000001</c:v>
                </c:pt>
                <c:pt idx="71">
                  <c:v>0.80400000000000005</c:v>
                </c:pt>
                <c:pt idx="72">
                  <c:v>0.41799999999999998</c:v>
                </c:pt>
                <c:pt idx="73">
                  <c:v>0.29399999999999998</c:v>
                </c:pt>
                <c:pt idx="74">
                  <c:v>0.127</c:v>
                </c:pt>
                <c:pt idx="75">
                  <c:v>0.34399999999999997</c:v>
                </c:pt>
                <c:pt idx="76">
                  <c:v>0.188</c:v>
                </c:pt>
              </c:numCache>
            </c:numRef>
          </c:xVal>
          <c:yVal>
            <c:numRef>
              <c:f>Grafice_noapte!$J$2:$J$1046805</c:f>
              <c:numCache>
                <c:formatCode>General</c:formatCode>
                <c:ptCount val="1046804"/>
                <c:pt idx="0">
                  <c:v>17.066560862422499</c:v>
                </c:pt>
                <c:pt idx="1">
                  <c:v>8.2550608132519692</c:v>
                </c:pt>
                <c:pt idx="2">
                  <c:v>49.627653551948399</c:v>
                </c:pt>
                <c:pt idx="3">
                  <c:v>33.509139659428698</c:v>
                </c:pt>
                <c:pt idx="4">
                  <c:v>33.955090065699899</c:v>
                </c:pt>
                <c:pt idx="5">
                  <c:v>12.8035470516629</c:v>
                </c:pt>
                <c:pt idx="6">
                  <c:v>27.229858617736799</c:v>
                </c:pt>
                <c:pt idx="7">
                  <c:v>19.015823913500999</c:v>
                </c:pt>
                <c:pt idx="8">
                  <c:v>28.3112434978162</c:v>
                </c:pt>
                <c:pt idx="9">
                  <c:v>86.481471860771606</c:v>
                </c:pt>
                <c:pt idx="10">
                  <c:v>240.155084993819</c:v>
                </c:pt>
                <c:pt idx="11">
                  <c:v>22.795998170814901</c:v>
                </c:pt>
                <c:pt idx="12">
                  <c:v>22.714970294156899</c:v>
                </c:pt>
                <c:pt idx="13">
                  <c:v>13.1604677353653</c:v>
                </c:pt>
                <c:pt idx="14">
                  <c:v>14.7007463055216</c:v>
                </c:pt>
                <c:pt idx="15">
                  <c:v>12.4342114843971</c:v>
                </c:pt>
                <c:pt idx="16">
                  <c:v>12.793224688004999</c:v>
                </c:pt>
                <c:pt idx="17">
                  <c:v>63.604805396239001</c:v>
                </c:pt>
                <c:pt idx="18">
                  <c:v>50.512522336455099</c:v>
                </c:pt>
                <c:pt idx="19">
                  <c:v>48.022615307213897</c:v>
                </c:pt>
                <c:pt idx="20">
                  <c:v>14.4751860806777</c:v>
                </c:pt>
                <c:pt idx="21">
                  <c:v>18.196022510604099</c:v>
                </c:pt>
                <c:pt idx="22">
                  <c:v>13.6500576182654</c:v>
                </c:pt>
                <c:pt idx="23">
                  <c:v>9.2326539384024695</c:v>
                </c:pt>
                <c:pt idx="24">
                  <c:v>14.679008458926599</c:v>
                </c:pt>
                <c:pt idx="25">
                  <c:v>13.445785008281501</c:v>
                </c:pt>
                <c:pt idx="26">
                  <c:v>8.1394013886636394</c:v>
                </c:pt>
                <c:pt idx="27">
                  <c:v>12.094611276167599</c:v>
                </c:pt>
                <c:pt idx="28">
                  <c:v>15.2251587491658</c:v>
                </c:pt>
                <c:pt idx="29">
                  <c:v>57.8705332657212</c:v>
                </c:pt>
                <c:pt idx="30">
                  <c:v>23.057668312137299</c:v>
                </c:pt>
                <c:pt idx="31">
                  <c:v>14.4098947697076</c:v>
                </c:pt>
                <c:pt idx="32">
                  <c:v>10.2628023908771</c:v>
                </c:pt>
                <c:pt idx="33">
                  <c:v>58.553270714011902</c:v>
                </c:pt>
                <c:pt idx="34">
                  <c:v>15.669869042552</c:v>
                </c:pt>
                <c:pt idx="35">
                  <c:v>9.3994643139640495</c:v>
                </c:pt>
                <c:pt idx="36">
                  <c:v>10.1469240999278</c:v>
                </c:pt>
                <c:pt idx="37">
                  <c:v>19.895055015212002</c:v>
                </c:pt>
                <c:pt idx="38">
                  <c:v>9.5808069137069598</c:v>
                </c:pt>
                <c:pt idx="39">
                  <c:v>8.0580025613589008</c:v>
                </c:pt>
                <c:pt idx="40">
                  <c:v>19.1174909977784</c:v>
                </c:pt>
                <c:pt idx="41">
                  <c:v>10.2677251816671</c:v>
                </c:pt>
                <c:pt idx="42">
                  <c:v>21.352958281905501</c:v>
                </c:pt>
                <c:pt idx="43">
                  <c:v>73.270959705600802</c:v>
                </c:pt>
                <c:pt idx="44">
                  <c:v>12.621567853594801</c:v>
                </c:pt>
                <c:pt idx="45">
                  <c:v>10.5045049483711</c:v>
                </c:pt>
                <c:pt idx="46">
                  <c:v>18.394247356649501</c:v>
                </c:pt>
                <c:pt idx="47">
                  <c:v>24.0701091586931</c:v>
                </c:pt>
                <c:pt idx="48">
                  <c:v>50.484415789027999</c:v>
                </c:pt>
                <c:pt idx="49">
                  <c:v>12.2172162906287</c:v>
                </c:pt>
                <c:pt idx="50">
                  <c:v>8.1458212966164893</c:v>
                </c:pt>
                <c:pt idx="51">
                  <c:v>23.4260509667875</c:v>
                </c:pt>
                <c:pt idx="52">
                  <c:v>12.9892070715301</c:v>
                </c:pt>
                <c:pt idx="53">
                  <c:v>21.242777863511499</c:v>
                </c:pt>
                <c:pt idx="54">
                  <c:v>13.5375373533548</c:v>
                </c:pt>
                <c:pt idx="55">
                  <c:v>9.0786880811831896</c:v>
                </c:pt>
                <c:pt idx="56">
                  <c:v>16.378829995908301</c:v>
                </c:pt>
                <c:pt idx="57">
                  <c:v>34.700003387722298</c:v>
                </c:pt>
                <c:pt idx="58">
                  <c:v>17.435174387322601</c:v>
                </c:pt>
                <c:pt idx="59">
                  <c:v>11.767214985471201</c:v>
                </c:pt>
                <c:pt idx="60">
                  <c:v>28.372043408619302</c:v>
                </c:pt>
                <c:pt idx="61">
                  <c:v>19.703905889242499</c:v>
                </c:pt>
                <c:pt idx="62">
                  <c:v>9.1132765332995103</c:v>
                </c:pt>
                <c:pt idx="63">
                  <c:v>18.0128677388814</c:v>
                </c:pt>
                <c:pt idx="64">
                  <c:v>8.6856360154487309</c:v>
                </c:pt>
                <c:pt idx="65">
                  <c:v>29.133110942645001</c:v>
                </c:pt>
                <c:pt idx="66">
                  <c:v>15.1208214710276</c:v>
                </c:pt>
                <c:pt idx="67">
                  <c:v>27.899686354603102</c:v>
                </c:pt>
                <c:pt idx="68">
                  <c:v>23.085032695642902</c:v>
                </c:pt>
                <c:pt idx="69">
                  <c:v>14.464773462338799</c:v>
                </c:pt>
                <c:pt idx="70">
                  <c:v>58.246916604711302</c:v>
                </c:pt>
                <c:pt idx="71">
                  <c:v>16.6899039710203</c:v>
                </c:pt>
                <c:pt idx="72">
                  <c:v>15.4029755693137</c:v>
                </c:pt>
                <c:pt idx="73">
                  <c:v>10.8457547339044</c:v>
                </c:pt>
                <c:pt idx="74">
                  <c:v>9.0100806747679698</c:v>
                </c:pt>
                <c:pt idx="75">
                  <c:v>18.927326407204401</c:v>
                </c:pt>
                <c:pt idx="76">
                  <c:v>23.3652147380709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502913552"/>
        <c:axId val="-1502914640"/>
      </c:scatterChart>
      <c:valAx>
        <c:axId val="-1502913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o-RO"/>
                  <a:t>UHI (°C)</a:t>
                </a:r>
                <a:endParaRPr lang="en-GB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02914640"/>
        <c:crosses val="autoZero"/>
        <c:crossBetween val="midCat"/>
      </c:valAx>
      <c:valAx>
        <c:axId val="-150291464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o-RO"/>
                  <a:t>Urban Area (sq. km)</a:t>
                </a:r>
                <a:endParaRPr lang="en-GB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029135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Grafice_noapte!$K$1</c:f>
              <c:strCache>
                <c:ptCount val="1"/>
                <c:pt idx="0">
                  <c:v>Populatie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/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Grafice_noapte!$C$2:$C$1046805</c:f>
              <c:numCache>
                <c:formatCode>General</c:formatCode>
                <c:ptCount val="1046804"/>
                <c:pt idx="0">
                  <c:v>0.27400000000000002</c:v>
                </c:pt>
                <c:pt idx="1">
                  <c:v>0.376</c:v>
                </c:pt>
                <c:pt idx="2">
                  <c:v>1.413</c:v>
                </c:pt>
                <c:pt idx="3">
                  <c:v>0.64900000000000002</c:v>
                </c:pt>
                <c:pt idx="4">
                  <c:v>0.29799999999999999</c:v>
                </c:pt>
                <c:pt idx="5">
                  <c:v>0.21099999999999999</c:v>
                </c:pt>
                <c:pt idx="6">
                  <c:v>0.495</c:v>
                </c:pt>
                <c:pt idx="7">
                  <c:v>0.51400000000000001</c:v>
                </c:pt>
                <c:pt idx="8">
                  <c:v>1.1200000000000001</c:v>
                </c:pt>
                <c:pt idx="9">
                  <c:v>0.86199999999999999</c:v>
                </c:pt>
                <c:pt idx="10">
                  <c:v>2.6419999999999999</c:v>
                </c:pt>
                <c:pt idx="11">
                  <c:v>0.74099999999999999</c:v>
                </c:pt>
                <c:pt idx="12">
                  <c:v>0.995</c:v>
                </c:pt>
                <c:pt idx="15">
                  <c:v>0.42</c:v>
                </c:pt>
                <c:pt idx="16">
                  <c:v>0.28000000000000003</c:v>
                </c:pt>
                <c:pt idx="17">
                  <c:v>0.93500000000000005</c:v>
                </c:pt>
                <c:pt idx="18">
                  <c:v>2.1339999999999999</c:v>
                </c:pt>
                <c:pt idx="19">
                  <c:v>1.054</c:v>
                </c:pt>
                <c:pt idx="21">
                  <c:v>0.17599999999999999</c:v>
                </c:pt>
                <c:pt idx="22">
                  <c:v>0.31</c:v>
                </c:pt>
                <c:pt idx="23">
                  <c:v>0.109</c:v>
                </c:pt>
                <c:pt idx="24">
                  <c:v>1.2290000000000001</c:v>
                </c:pt>
                <c:pt idx="25">
                  <c:v>0.59599999999999997</c:v>
                </c:pt>
                <c:pt idx="26">
                  <c:v>0.48699999999999999</c:v>
                </c:pt>
                <c:pt idx="27">
                  <c:v>0.51500000000000001</c:v>
                </c:pt>
                <c:pt idx="28">
                  <c:v>0.59</c:v>
                </c:pt>
                <c:pt idx="29">
                  <c:v>2.0339999999999998</c:v>
                </c:pt>
                <c:pt idx="30">
                  <c:v>1.319</c:v>
                </c:pt>
                <c:pt idx="31">
                  <c:v>0.57099999999999995</c:v>
                </c:pt>
                <c:pt idx="32">
                  <c:v>8.3000000000000004E-2</c:v>
                </c:pt>
                <c:pt idx="33">
                  <c:v>0.92700000000000005</c:v>
                </c:pt>
                <c:pt idx="34">
                  <c:v>0.62</c:v>
                </c:pt>
                <c:pt idx="35">
                  <c:v>1.0760000000000001</c:v>
                </c:pt>
                <c:pt idx="36">
                  <c:v>0.68200000000000005</c:v>
                </c:pt>
                <c:pt idx="37">
                  <c:v>0.317</c:v>
                </c:pt>
                <c:pt idx="39">
                  <c:v>0.45400000000000001</c:v>
                </c:pt>
                <c:pt idx="40">
                  <c:v>1.635</c:v>
                </c:pt>
                <c:pt idx="41">
                  <c:v>0.20599999999999999</c:v>
                </c:pt>
                <c:pt idx="42">
                  <c:v>0.41799999999999998</c:v>
                </c:pt>
                <c:pt idx="43">
                  <c:v>1.337</c:v>
                </c:pt>
                <c:pt idx="44">
                  <c:v>3.9E-2</c:v>
                </c:pt>
                <c:pt idx="45">
                  <c:v>0.05</c:v>
                </c:pt>
                <c:pt idx="46">
                  <c:v>0.38600000000000001</c:v>
                </c:pt>
                <c:pt idx="47">
                  <c:v>0.54500000000000004</c:v>
                </c:pt>
                <c:pt idx="48">
                  <c:v>0.86599999999999999</c:v>
                </c:pt>
                <c:pt idx="49">
                  <c:v>0.30599999999999999</c:v>
                </c:pt>
                <c:pt idx="50">
                  <c:v>6.5000000000000002E-2</c:v>
                </c:pt>
                <c:pt idx="51">
                  <c:v>0.40699999999999997</c:v>
                </c:pt>
                <c:pt idx="52">
                  <c:v>0.40899999999999997</c:v>
                </c:pt>
                <c:pt idx="53">
                  <c:v>0.17799999999999999</c:v>
                </c:pt>
                <c:pt idx="54">
                  <c:v>0.54900000000000004</c:v>
                </c:pt>
                <c:pt idx="55">
                  <c:v>0.45500000000000002</c:v>
                </c:pt>
                <c:pt idx="57">
                  <c:v>1.6379999999999999</c:v>
                </c:pt>
                <c:pt idx="58">
                  <c:v>6.7000000000000004E-2</c:v>
                </c:pt>
                <c:pt idx="59">
                  <c:v>0.38900000000000001</c:v>
                </c:pt>
                <c:pt idx="60">
                  <c:v>1.1100000000000001</c:v>
                </c:pt>
                <c:pt idx="61">
                  <c:v>0.45</c:v>
                </c:pt>
                <c:pt idx="62">
                  <c:v>0.158</c:v>
                </c:pt>
                <c:pt idx="63">
                  <c:v>1.115</c:v>
                </c:pt>
                <c:pt idx="64">
                  <c:v>0.623</c:v>
                </c:pt>
                <c:pt idx="65">
                  <c:v>0.35799999999999998</c:v>
                </c:pt>
                <c:pt idx="66">
                  <c:v>0.70499999999999996</c:v>
                </c:pt>
                <c:pt idx="67">
                  <c:v>1.1000000000000001</c:v>
                </c:pt>
                <c:pt idx="68">
                  <c:v>0.85299999999999998</c:v>
                </c:pt>
                <c:pt idx="69">
                  <c:v>0.17799999999999999</c:v>
                </c:pt>
                <c:pt idx="70">
                  <c:v>1.9710000000000001</c:v>
                </c:pt>
                <c:pt idx="71">
                  <c:v>0.80400000000000005</c:v>
                </c:pt>
                <c:pt idx="72">
                  <c:v>0.41799999999999998</c:v>
                </c:pt>
                <c:pt idx="73">
                  <c:v>0.29399999999999998</c:v>
                </c:pt>
                <c:pt idx="74">
                  <c:v>0.127</c:v>
                </c:pt>
                <c:pt idx="75">
                  <c:v>0.34399999999999997</c:v>
                </c:pt>
                <c:pt idx="76">
                  <c:v>0.188</c:v>
                </c:pt>
              </c:numCache>
            </c:numRef>
          </c:xVal>
          <c:yVal>
            <c:numRef>
              <c:f>Grafice_noapte!$K$2:$K$1046805</c:f>
              <c:numCache>
                <c:formatCode>General</c:formatCode>
                <c:ptCount val="1046804"/>
                <c:pt idx="0">
                  <c:v>73776</c:v>
                </c:pt>
                <c:pt idx="1">
                  <c:v>52671</c:v>
                </c:pt>
                <c:pt idx="2">
                  <c:v>179879</c:v>
                </c:pt>
                <c:pt idx="3">
                  <c:v>195509</c:v>
                </c:pt>
                <c:pt idx="4">
                  <c:v>148581</c:v>
                </c:pt>
                <c:pt idx="5">
                  <c:v>73715</c:v>
                </c:pt>
                <c:pt idx="6">
                  <c:v>92605</c:v>
                </c:pt>
                <c:pt idx="7">
                  <c:v>123230</c:v>
                </c:pt>
                <c:pt idx="8">
                  <c:v>214002</c:v>
                </c:pt>
                <c:pt idx="9">
                  <c:v>291490</c:v>
                </c:pt>
                <c:pt idx="10">
                  <c:v>2110752</c:v>
                </c:pt>
                <c:pt idx="11">
                  <c:v>137200</c:v>
                </c:pt>
                <c:pt idx="12">
                  <c:v>78236</c:v>
                </c:pt>
                <c:pt idx="13">
                  <c:v>38072</c:v>
                </c:pt>
                <c:pt idx="14">
                  <c:v>37547</c:v>
                </c:pt>
                <c:pt idx="15">
                  <c:v>35752</c:v>
                </c:pt>
                <c:pt idx="16">
                  <c:v>30803</c:v>
                </c:pt>
                <c:pt idx="17">
                  <c:v>320547</c:v>
                </c:pt>
                <c:pt idx="18">
                  <c:v>319678</c:v>
                </c:pt>
                <c:pt idx="19">
                  <c:v>307290</c:v>
                </c:pt>
                <c:pt idx="20">
                  <c:v>33782</c:v>
                </c:pt>
                <c:pt idx="21">
                  <c:v>39375</c:v>
                </c:pt>
                <c:pt idx="22">
                  <c:v>70919</c:v>
                </c:pt>
                <c:pt idx="23">
                  <c:v>31690</c:v>
                </c:pt>
                <c:pt idx="24">
                  <c:v>111048</c:v>
                </c:pt>
                <c:pt idx="25">
                  <c:v>40510</c:v>
                </c:pt>
                <c:pt idx="26">
                  <c:v>31776</c:v>
                </c:pt>
                <c:pt idx="27">
                  <c:v>35788</c:v>
                </c:pt>
                <c:pt idx="28">
                  <c:v>95169</c:v>
                </c:pt>
                <c:pt idx="29">
                  <c:v>306404</c:v>
                </c:pt>
                <c:pt idx="30">
                  <c:v>69873</c:v>
                </c:pt>
                <c:pt idx="31">
                  <c:v>74961</c:v>
                </c:pt>
                <c:pt idx="32">
                  <c:v>30693</c:v>
                </c:pt>
                <c:pt idx="33">
                  <c:v>354093</c:v>
                </c:pt>
                <c:pt idx="34">
                  <c:v>48078</c:v>
                </c:pt>
                <c:pt idx="35">
                  <c:v>42562</c:v>
                </c:pt>
                <c:pt idx="36">
                  <c:v>46636</c:v>
                </c:pt>
                <c:pt idx="37">
                  <c:v>59257</c:v>
                </c:pt>
                <c:pt idx="38">
                  <c:v>42382</c:v>
                </c:pt>
                <c:pt idx="39">
                  <c:v>34718</c:v>
                </c:pt>
                <c:pt idx="40">
                  <c:v>41230</c:v>
                </c:pt>
                <c:pt idx="41">
                  <c:v>38785</c:v>
                </c:pt>
                <c:pt idx="42">
                  <c:v>53303</c:v>
                </c:pt>
                <c:pt idx="43">
                  <c:v>223441</c:v>
                </c:pt>
                <c:pt idx="44">
                  <c:v>43891</c:v>
                </c:pt>
                <c:pt idx="45">
                  <c:v>43901</c:v>
                </c:pt>
                <c:pt idx="46">
                  <c:v>116492</c:v>
                </c:pt>
                <c:pt idx="47">
                  <c:v>177635</c:v>
                </c:pt>
                <c:pt idx="48">
                  <c:v>235393</c:v>
                </c:pt>
                <c:pt idx="49">
                  <c:v>32822</c:v>
                </c:pt>
                <c:pt idx="50">
                  <c:v>41374</c:v>
                </c:pt>
                <c:pt idx="51">
                  <c:v>119269</c:v>
                </c:pt>
                <c:pt idx="52">
                  <c:v>38406</c:v>
                </c:pt>
                <c:pt idx="53">
                  <c:v>89862</c:v>
                </c:pt>
                <c:pt idx="54">
                  <c:v>71400</c:v>
                </c:pt>
                <c:pt idx="55">
                  <c:v>33104</c:v>
                </c:pt>
                <c:pt idx="56">
                  <c:v>35638</c:v>
                </c:pt>
                <c:pt idx="57">
                  <c:v>123654</c:v>
                </c:pt>
                <c:pt idx="58">
                  <c:v>32506</c:v>
                </c:pt>
                <c:pt idx="59">
                  <c:v>65446</c:v>
                </c:pt>
                <c:pt idx="60">
                  <c:v>169776</c:v>
                </c:pt>
                <c:pt idx="61">
                  <c:v>44332</c:v>
                </c:pt>
                <c:pt idx="62">
                  <c:v>34639</c:v>
                </c:pt>
                <c:pt idx="63">
                  <c:v>85152</c:v>
                </c:pt>
                <c:pt idx="64">
                  <c:v>53397</c:v>
                </c:pt>
                <c:pt idx="65">
                  <c:v>115439</c:v>
                </c:pt>
                <c:pt idx="66">
                  <c:v>94458</c:v>
                </c:pt>
                <c:pt idx="67">
                  <c:v>97471</c:v>
                </c:pt>
                <c:pt idx="68">
                  <c:v>151327</c:v>
                </c:pt>
                <c:pt idx="69">
                  <c:v>46204</c:v>
                </c:pt>
                <c:pt idx="70">
                  <c:v>333531</c:v>
                </c:pt>
                <c:pt idx="71">
                  <c:v>90774</c:v>
                </c:pt>
                <c:pt idx="72">
                  <c:v>57966</c:v>
                </c:pt>
                <c:pt idx="73">
                  <c:v>30592</c:v>
                </c:pt>
                <c:pt idx="74">
                  <c:v>89575</c:v>
                </c:pt>
                <c:pt idx="75">
                  <c:v>39391</c:v>
                </c:pt>
                <c:pt idx="76">
                  <c:v>69915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2158432"/>
        <c:axId val="-2052161696"/>
      </c:scatterChart>
      <c:valAx>
        <c:axId val="-20521584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o-RO"/>
                  <a:t>UHI (°C)</a:t>
                </a:r>
                <a:endParaRPr lang="en-GB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2161696"/>
        <c:crosses val="autoZero"/>
        <c:crossBetween val="midCat"/>
      </c:valAx>
      <c:valAx>
        <c:axId val="-2052161696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Urban Population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21584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Grafice_zi!$K$1</c:f>
              <c:strCache>
                <c:ptCount val="1"/>
                <c:pt idx="0">
                  <c:v>Populatie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-9.2697069116360456E-2"/>
                  <c:y val="-6.4672280548264793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Grafice_zi!$D$2:$D$1046805</c:f>
              <c:numCache>
                <c:formatCode>General</c:formatCode>
                <c:ptCount val="1046804"/>
                <c:pt idx="0">
                  <c:v>8.9740000000000002</c:v>
                </c:pt>
                <c:pt idx="1">
                  <c:v>4.149</c:v>
                </c:pt>
                <c:pt idx="2">
                  <c:v>9.6660000000000004</c:v>
                </c:pt>
                <c:pt idx="3">
                  <c:v>8.18</c:v>
                </c:pt>
                <c:pt idx="4">
                  <c:v>12.218</c:v>
                </c:pt>
                <c:pt idx="5">
                  <c:v>4.9420000000000002</c:v>
                </c:pt>
                <c:pt idx="6">
                  <c:v>9.5630000000000006</c:v>
                </c:pt>
                <c:pt idx="7">
                  <c:v>6.194</c:v>
                </c:pt>
                <c:pt idx="8">
                  <c:v>7.9630000000000001</c:v>
                </c:pt>
                <c:pt idx="9">
                  <c:v>12.993</c:v>
                </c:pt>
                <c:pt idx="10">
                  <c:v>11.882999999999999</c:v>
                </c:pt>
                <c:pt idx="11">
                  <c:v>7.3689999999999998</c:v>
                </c:pt>
                <c:pt idx="12">
                  <c:v>8.3629999999999995</c:v>
                </c:pt>
                <c:pt idx="13">
                  <c:v>9.1940000000000008</c:v>
                </c:pt>
                <c:pt idx="14">
                  <c:v>7.024</c:v>
                </c:pt>
                <c:pt idx="15">
                  <c:v>3.9060000000000001</c:v>
                </c:pt>
                <c:pt idx="16">
                  <c:v>6.2460000000000004</c:v>
                </c:pt>
                <c:pt idx="17">
                  <c:v>11.082000000000001</c:v>
                </c:pt>
                <c:pt idx="18">
                  <c:v>8.58</c:v>
                </c:pt>
                <c:pt idx="19">
                  <c:v>8.6449999999999996</c:v>
                </c:pt>
                <c:pt idx="20">
                  <c:v>6.19</c:v>
                </c:pt>
                <c:pt idx="21">
                  <c:v>7.1840000000000002</c:v>
                </c:pt>
                <c:pt idx="22">
                  <c:v>9.1590000000000007</c:v>
                </c:pt>
                <c:pt idx="23">
                  <c:v>3.891</c:v>
                </c:pt>
                <c:pt idx="24">
                  <c:v>6.85</c:v>
                </c:pt>
                <c:pt idx="25">
                  <c:v>6.1539999999999999</c:v>
                </c:pt>
                <c:pt idx="26">
                  <c:v>4.1840000000000002</c:v>
                </c:pt>
                <c:pt idx="27">
                  <c:v>7.1070000000000002</c:v>
                </c:pt>
                <c:pt idx="28">
                  <c:v>5.4429999999999996</c:v>
                </c:pt>
                <c:pt idx="29">
                  <c:v>11.584</c:v>
                </c:pt>
                <c:pt idx="30">
                  <c:v>7.6539999999999999</c:v>
                </c:pt>
                <c:pt idx="31">
                  <c:v>7.5449999999999999</c:v>
                </c:pt>
                <c:pt idx="32">
                  <c:v>6.72</c:v>
                </c:pt>
                <c:pt idx="33">
                  <c:v>10.856999999999999</c:v>
                </c:pt>
                <c:pt idx="34">
                  <c:v>7.17</c:v>
                </c:pt>
                <c:pt idx="35">
                  <c:v>9.827</c:v>
                </c:pt>
                <c:pt idx="36">
                  <c:v>4.9210000000000003</c:v>
                </c:pt>
                <c:pt idx="37">
                  <c:v>7.9710000000000001</c:v>
                </c:pt>
                <c:pt idx="38">
                  <c:v>6.4450000000000003</c:v>
                </c:pt>
                <c:pt idx="39">
                  <c:v>8.5190000000000001</c:v>
                </c:pt>
                <c:pt idx="40">
                  <c:v>12.093999999999999</c:v>
                </c:pt>
                <c:pt idx="41">
                  <c:v>6.5140000000000002</c:v>
                </c:pt>
                <c:pt idx="42">
                  <c:v>7.0110000000000001</c:v>
                </c:pt>
                <c:pt idx="43">
                  <c:v>10.401999999999999</c:v>
                </c:pt>
                <c:pt idx="44">
                  <c:v>6.0640000000000001</c:v>
                </c:pt>
                <c:pt idx="45">
                  <c:v>7.6210000000000004</c:v>
                </c:pt>
                <c:pt idx="46">
                  <c:v>8.7189999999999994</c:v>
                </c:pt>
                <c:pt idx="47">
                  <c:v>9.5719999999999992</c:v>
                </c:pt>
                <c:pt idx="48">
                  <c:v>8.875</c:v>
                </c:pt>
                <c:pt idx="49">
                  <c:v>4.8209999999999997</c:v>
                </c:pt>
                <c:pt idx="50">
                  <c:v>3.9489999999999998</c:v>
                </c:pt>
                <c:pt idx="51">
                  <c:v>9.2509999999999994</c:v>
                </c:pt>
                <c:pt idx="52">
                  <c:v>6.6269999999999998</c:v>
                </c:pt>
                <c:pt idx="53">
                  <c:v>8.5589999999999993</c:v>
                </c:pt>
                <c:pt idx="54">
                  <c:v>5.9089999999999998</c:v>
                </c:pt>
                <c:pt idx="55">
                  <c:v>5.0579999999999998</c:v>
                </c:pt>
                <c:pt idx="56">
                  <c:v>9.4239999999999995</c:v>
                </c:pt>
                <c:pt idx="57">
                  <c:v>7.9649999999999999</c:v>
                </c:pt>
                <c:pt idx="58">
                  <c:v>7.6859999999999999</c:v>
                </c:pt>
                <c:pt idx="59">
                  <c:v>8.0429999999999993</c:v>
                </c:pt>
                <c:pt idx="60">
                  <c:v>10.036</c:v>
                </c:pt>
                <c:pt idx="61">
                  <c:v>8.4689999999999994</c:v>
                </c:pt>
                <c:pt idx="62">
                  <c:v>6.1520000000000001</c:v>
                </c:pt>
                <c:pt idx="63">
                  <c:v>8.6300000000000008</c:v>
                </c:pt>
                <c:pt idx="64">
                  <c:v>5.9160000000000004</c:v>
                </c:pt>
                <c:pt idx="65">
                  <c:v>8.5169999999999995</c:v>
                </c:pt>
                <c:pt idx="66">
                  <c:v>8.7729999999999997</c:v>
                </c:pt>
                <c:pt idx="67">
                  <c:v>8.5969999999999995</c:v>
                </c:pt>
                <c:pt idx="68">
                  <c:v>8.9949999999999992</c:v>
                </c:pt>
                <c:pt idx="69">
                  <c:v>4.7080000000000002</c:v>
                </c:pt>
                <c:pt idx="70">
                  <c:v>8.6869999999999994</c:v>
                </c:pt>
                <c:pt idx="71">
                  <c:v>7.9210000000000003</c:v>
                </c:pt>
                <c:pt idx="72">
                  <c:v>5.0910000000000002</c:v>
                </c:pt>
                <c:pt idx="73">
                  <c:v>5.8179999999999996</c:v>
                </c:pt>
                <c:pt idx="74">
                  <c:v>4.665</c:v>
                </c:pt>
                <c:pt idx="75">
                  <c:v>7.8879999999999999</c:v>
                </c:pt>
                <c:pt idx="76">
                  <c:v>8.5909999999999993</c:v>
                </c:pt>
              </c:numCache>
            </c:numRef>
          </c:xVal>
          <c:yVal>
            <c:numRef>
              <c:f>Grafice_zi!$K$2:$K$1046805</c:f>
              <c:numCache>
                <c:formatCode>General</c:formatCode>
                <c:ptCount val="1046804"/>
                <c:pt idx="0">
                  <c:v>73776</c:v>
                </c:pt>
                <c:pt idx="1">
                  <c:v>52671</c:v>
                </c:pt>
                <c:pt idx="2">
                  <c:v>179879</c:v>
                </c:pt>
                <c:pt idx="3">
                  <c:v>195509</c:v>
                </c:pt>
                <c:pt idx="4">
                  <c:v>148581</c:v>
                </c:pt>
                <c:pt idx="5">
                  <c:v>73715</c:v>
                </c:pt>
                <c:pt idx="6">
                  <c:v>92605</c:v>
                </c:pt>
                <c:pt idx="7">
                  <c:v>123230</c:v>
                </c:pt>
                <c:pt idx="8">
                  <c:v>214002</c:v>
                </c:pt>
                <c:pt idx="9">
                  <c:v>291490</c:v>
                </c:pt>
                <c:pt idx="10">
                  <c:v>2110752</c:v>
                </c:pt>
                <c:pt idx="11">
                  <c:v>137200</c:v>
                </c:pt>
                <c:pt idx="12">
                  <c:v>78236</c:v>
                </c:pt>
                <c:pt idx="13">
                  <c:v>38072</c:v>
                </c:pt>
                <c:pt idx="14">
                  <c:v>37547</c:v>
                </c:pt>
                <c:pt idx="15">
                  <c:v>35752</c:v>
                </c:pt>
                <c:pt idx="16">
                  <c:v>30803</c:v>
                </c:pt>
                <c:pt idx="17">
                  <c:v>320547</c:v>
                </c:pt>
                <c:pt idx="18">
                  <c:v>319678</c:v>
                </c:pt>
                <c:pt idx="19">
                  <c:v>307290</c:v>
                </c:pt>
                <c:pt idx="20">
                  <c:v>33782</c:v>
                </c:pt>
                <c:pt idx="21">
                  <c:v>39375</c:v>
                </c:pt>
                <c:pt idx="22">
                  <c:v>70919</c:v>
                </c:pt>
                <c:pt idx="23">
                  <c:v>31690</c:v>
                </c:pt>
                <c:pt idx="24">
                  <c:v>111048</c:v>
                </c:pt>
                <c:pt idx="25">
                  <c:v>40510</c:v>
                </c:pt>
                <c:pt idx="26">
                  <c:v>31776</c:v>
                </c:pt>
                <c:pt idx="27">
                  <c:v>35788</c:v>
                </c:pt>
                <c:pt idx="28">
                  <c:v>95169</c:v>
                </c:pt>
                <c:pt idx="29">
                  <c:v>306404</c:v>
                </c:pt>
                <c:pt idx="30">
                  <c:v>69873</c:v>
                </c:pt>
                <c:pt idx="31">
                  <c:v>74961</c:v>
                </c:pt>
                <c:pt idx="32">
                  <c:v>30693</c:v>
                </c:pt>
                <c:pt idx="33">
                  <c:v>354093</c:v>
                </c:pt>
                <c:pt idx="34">
                  <c:v>48078</c:v>
                </c:pt>
                <c:pt idx="35">
                  <c:v>42562</c:v>
                </c:pt>
                <c:pt idx="36">
                  <c:v>46636</c:v>
                </c:pt>
                <c:pt idx="37">
                  <c:v>59257</c:v>
                </c:pt>
                <c:pt idx="38">
                  <c:v>42382</c:v>
                </c:pt>
                <c:pt idx="39">
                  <c:v>34718</c:v>
                </c:pt>
                <c:pt idx="40">
                  <c:v>41230</c:v>
                </c:pt>
                <c:pt idx="41">
                  <c:v>38785</c:v>
                </c:pt>
                <c:pt idx="42">
                  <c:v>53303</c:v>
                </c:pt>
                <c:pt idx="43">
                  <c:v>223441</c:v>
                </c:pt>
                <c:pt idx="44">
                  <c:v>43891</c:v>
                </c:pt>
                <c:pt idx="45">
                  <c:v>43901</c:v>
                </c:pt>
                <c:pt idx="46">
                  <c:v>116492</c:v>
                </c:pt>
                <c:pt idx="47">
                  <c:v>177635</c:v>
                </c:pt>
                <c:pt idx="48">
                  <c:v>235393</c:v>
                </c:pt>
                <c:pt idx="49">
                  <c:v>32822</c:v>
                </c:pt>
                <c:pt idx="50">
                  <c:v>41374</c:v>
                </c:pt>
                <c:pt idx="51">
                  <c:v>119269</c:v>
                </c:pt>
                <c:pt idx="52">
                  <c:v>38406</c:v>
                </c:pt>
                <c:pt idx="53">
                  <c:v>89862</c:v>
                </c:pt>
                <c:pt idx="54">
                  <c:v>71400</c:v>
                </c:pt>
                <c:pt idx="55">
                  <c:v>33104</c:v>
                </c:pt>
                <c:pt idx="56">
                  <c:v>35638</c:v>
                </c:pt>
                <c:pt idx="57">
                  <c:v>123654</c:v>
                </c:pt>
                <c:pt idx="58">
                  <c:v>32506</c:v>
                </c:pt>
                <c:pt idx="59">
                  <c:v>65446</c:v>
                </c:pt>
                <c:pt idx="60">
                  <c:v>169776</c:v>
                </c:pt>
                <c:pt idx="61">
                  <c:v>44332</c:v>
                </c:pt>
                <c:pt idx="62">
                  <c:v>34639</c:v>
                </c:pt>
                <c:pt idx="63">
                  <c:v>85152</c:v>
                </c:pt>
                <c:pt idx="64">
                  <c:v>53397</c:v>
                </c:pt>
                <c:pt idx="65">
                  <c:v>115439</c:v>
                </c:pt>
                <c:pt idx="66">
                  <c:v>94458</c:v>
                </c:pt>
                <c:pt idx="67">
                  <c:v>97471</c:v>
                </c:pt>
                <c:pt idx="68">
                  <c:v>151327</c:v>
                </c:pt>
                <c:pt idx="69">
                  <c:v>46204</c:v>
                </c:pt>
                <c:pt idx="70">
                  <c:v>333531</c:v>
                </c:pt>
                <c:pt idx="71">
                  <c:v>90774</c:v>
                </c:pt>
                <c:pt idx="72">
                  <c:v>57966</c:v>
                </c:pt>
                <c:pt idx="73">
                  <c:v>30592</c:v>
                </c:pt>
                <c:pt idx="74">
                  <c:v>89575</c:v>
                </c:pt>
                <c:pt idx="75">
                  <c:v>39391</c:v>
                </c:pt>
                <c:pt idx="76">
                  <c:v>69915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1694752"/>
        <c:axId val="-2061696384"/>
      </c:scatterChart>
      <c:valAx>
        <c:axId val="-20616947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UHI (°C)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1696384"/>
        <c:crosses val="autoZero"/>
        <c:crossBetween val="midCat"/>
      </c:valAx>
      <c:valAx>
        <c:axId val="-2061696384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Urban Population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16947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32458442694664"/>
          <c:y val="3.5717774861475649E-2"/>
          <c:w val="0.78330052493438318"/>
          <c:h val="0.81877296587926507"/>
        </c:manualLayout>
      </c:layout>
      <c:scatterChart>
        <c:scatterStyle val="lineMarker"/>
        <c:varyColors val="0"/>
        <c:ser>
          <c:idx val="0"/>
          <c:order val="0"/>
          <c:tx>
            <c:strRef>
              <c:f>Grafice_zi!$J$1</c:f>
              <c:strCache>
                <c:ptCount val="1"/>
                <c:pt idx="0">
                  <c:v>Suprafata_intravilan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-4.4236220472440947E-2"/>
                  <c:y val="-9.5420312044327799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Grafice_zi!$D$2:$D$1046805</c:f>
              <c:numCache>
                <c:formatCode>General</c:formatCode>
                <c:ptCount val="1046804"/>
                <c:pt idx="0">
                  <c:v>8.9740000000000002</c:v>
                </c:pt>
                <c:pt idx="1">
                  <c:v>4.149</c:v>
                </c:pt>
                <c:pt idx="2">
                  <c:v>9.6660000000000004</c:v>
                </c:pt>
                <c:pt idx="3">
                  <c:v>8.18</c:v>
                </c:pt>
                <c:pt idx="4">
                  <c:v>12.218</c:v>
                </c:pt>
                <c:pt idx="5">
                  <c:v>4.9420000000000002</c:v>
                </c:pt>
                <c:pt idx="6">
                  <c:v>9.5630000000000006</c:v>
                </c:pt>
                <c:pt idx="7">
                  <c:v>6.194</c:v>
                </c:pt>
                <c:pt idx="8">
                  <c:v>7.9630000000000001</c:v>
                </c:pt>
                <c:pt idx="9">
                  <c:v>12.993</c:v>
                </c:pt>
                <c:pt idx="10">
                  <c:v>11.882999999999999</c:v>
                </c:pt>
                <c:pt idx="11">
                  <c:v>7.3689999999999998</c:v>
                </c:pt>
                <c:pt idx="12">
                  <c:v>8.3629999999999995</c:v>
                </c:pt>
                <c:pt idx="13">
                  <c:v>9.1940000000000008</c:v>
                </c:pt>
                <c:pt idx="14">
                  <c:v>7.024</c:v>
                </c:pt>
                <c:pt idx="15">
                  <c:v>3.9060000000000001</c:v>
                </c:pt>
                <c:pt idx="16">
                  <c:v>6.2460000000000004</c:v>
                </c:pt>
                <c:pt idx="17">
                  <c:v>11.082000000000001</c:v>
                </c:pt>
                <c:pt idx="18">
                  <c:v>8.58</c:v>
                </c:pt>
                <c:pt idx="19">
                  <c:v>8.6449999999999996</c:v>
                </c:pt>
                <c:pt idx="20">
                  <c:v>6.19</c:v>
                </c:pt>
                <c:pt idx="21">
                  <c:v>7.1840000000000002</c:v>
                </c:pt>
                <c:pt idx="22">
                  <c:v>9.1590000000000007</c:v>
                </c:pt>
                <c:pt idx="23">
                  <c:v>3.891</c:v>
                </c:pt>
                <c:pt idx="24">
                  <c:v>6.85</c:v>
                </c:pt>
                <c:pt idx="25">
                  <c:v>6.1539999999999999</c:v>
                </c:pt>
                <c:pt idx="26">
                  <c:v>4.1840000000000002</c:v>
                </c:pt>
                <c:pt idx="27">
                  <c:v>7.1070000000000002</c:v>
                </c:pt>
                <c:pt idx="28">
                  <c:v>5.4429999999999996</c:v>
                </c:pt>
                <c:pt idx="29">
                  <c:v>11.584</c:v>
                </c:pt>
                <c:pt idx="30">
                  <c:v>7.6539999999999999</c:v>
                </c:pt>
                <c:pt idx="31">
                  <c:v>7.5449999999999999</c:v>
                </c:pt>
                <c:pt idx="32">
                  <c:v>6.72</c:v>
                </c:pt>
                <c:pt idx="33">
                  <c:v>10.856999999999999</c:v>
                </c:pt>
                <c:pt idx="34">
                  <c:v>7.17</c:v>
                </c:pt>
                <c:pt idx="35">
                  <c:v>9.827</c:v>
                </c:pt>
                <c:pt idx="36">
                  <c:v>4.9210000000000003</c:v>
                </c:pt>
                <c:pt idx="37">
                  <c:v>7.9710000000000001</c:v>
                </c:pt>
                <c:pt idx="38">
                  <c:v>6.4450000000000003</c:v>
                </c:pt>
                <c:pt idx="39">
                  <c:v>8.5190000000000001</c:v>
                </c:pt>
                <c:pt idx="40">
                  <c:v>12.093999999999999</c:v>
                </c:pt>
                <c:pt idx="41">
                  <c:v>6.5140000000000002</c:v>
                </c:pt>
                <c:pt idx="42">
                  <c:v>7.0110000000000001</c:v>
                </c:pt>
                <c:pt idx="43">
                  <c:v>10.401999999999999</c:v>
                </c:pt>
                <c:pt idx="44">
                  <c:v>6.0640000000000001</c:v>
                </c:pt>
                <c:pt idx="45">
                  <c:v>7.6210000000000004</c:v>
                </c:pt>
                <c:pt idx="46">
                  <c:v>8.7189999999999994</c:v>
                </c:pt>
                <c:pt idx="47">
                  <c:v>9.5719999999999992</c:v>
                </c:pt>
                <c:pt idx="48">
                  <c:v>8.875</c:v>
                </c:pt>
                <c:pt idx="49">
                  <c:v>4.8209999999999997</c:v>
                </c:pt>
                <c:pt idx="50">
                  <c:v>3.9489999999999998</c:v>
                </c:pt>
                <c:pt idx="51">
                  <c:v>9.2509999999999994</c:v>
                </c:pt>
                <c:pt idx="52">
                  <c:v>6.6269999999999998</c:v>
                </c:pt>
                <c:pt idx="53">
                  <c:v>8.5589999999999993</c:v>
                </c:pt>
                <c:pt idx="54">
                  <c:v>5.9089999999999998</c:v>
                </c:pt>
                <c:pt idx="55">
                  <c:v>5.0579999999999998</c:v>
                </c:pt>
                <c:pt idx="56">
                  <c:v>9.4239999999999995</c:v>
                </c:pt>
                <c:pt idx="57">
                  <c:v>7.9649999999999999</c:v>
                </c:pt>
                <c:pt idx="58">
                  <c:v>7.6859999999999999</c:v>
                </c:pt>
                <c:pt idx="59">
                  <c:v>8.0429999999999993</c:v>
                </c:pt>
                <c:pt idx="60">
                  <c:v>10.036</c:v>
                </c:pt>
                <c:pt idx="61">
                  <c:v>8.4689999999999994</c:v>
                </c:pt>
                <c:pt idx="62">
                  <c:v>6.1520000000000001</c:v>
                </c:pt>
                <c:pt idx="63">
                  <c:v>8.6300000000000008</c:v>
                </c:pt>
                <c:pt idx="64">
                  <c:v>5.9160000000000004</c:v>
                </c:pt>
                <c:pt idx="65">
                  <c:v>8.5169999999999995</c:v>
                </c:pt>
                <c:pt idx="66">
                  <c:v>8.7729999999999997</c:v>
                </c:pt>
                <c:pt idx="67">
                  <c:v>8.5969999999999995</c:v>
                </c:pt>
                <c:pt idx="68">
                  <c:v>8.9949999999999992</c:v>
                </c:pt>
                <c:pt idx="69">
                  <c:v>4.7080000000000002</c:v>
                </c:pt>
                <c:pt idx="70">
                  <c:v>8.6869999999999994</c:v>
                </c:pt>
                <c:pt idx="71">
                  <c:v>7.9210000000000003</c:v>
                </c:pt>
                <c:pt idx="72">
                  <c:v>5.0910000000000002</c:v>
                </c:pt>
                <c:pt idx="73">
                  <c:v>5.8179999999999996</c:v>
                </c:pt>
                <c:pt idx="74">
                  <c:v>4.665</c:v>
                </c:pt>
                <c:pt idx="75">
                  <c:v>7.8879999999999999</c:v>
                </c:pt>
                <c:pt idx="76">
                  <c:v>8.5909999999999993</c:v>
                </c:pt>
              </c:numCache>
            </c:numRef>
          </c:xVal>
          <c:yVal>
            <c:numRef>
              <c:f>Grafice_zi!$J$2:$J$1046805</c:f>
              <c:numCache>
                <c:formatCode>General</c:formatCode>
                <c:ptCount val="1046804"/>
                <c:pt idx="0">
                  <c:v>17.066560862422499</c:v>
                </c:pt>
                <c:pt idx="1">
                  <c:v>8.2550608132519692</c:v>
                </c:pt>
                <c:pt idx="2">
                  <c:v>49.627653551948399</c:v>
                </c:pt>
                <c:pt idx="3">
                  <c:v>33.509139659428698</c:v>
                </c:pt>
                <c:pt idx="4">
                  <c:v>33.955090065699899</c:v>
                </c:pt>
                <c:pt idx="5">
                  <c:v>12.8035470516629</c:v>
                </c:pt>
                <c:pt idx="6">
                  <c:v>27.229858617736799</c:v>
                </c:pt>
                <c:pt idx="7">
                  <c:v>19.015823913500999</c:v>
                </c:pt>
                <c:pt idx="8">
                  <c:v>28.3112434978162</c:v>
                </c:pt>
                <c:pt idx="9">
                  <c:v>86.481471860771606</c:v>
                </c:pt>
                <c:pt idx="10">
                  <c:v>240.155084993819</c:v>
                </c:pt>
                <c:pt idx="11">
                  <c:v>22.795998170814901</c:v>
                </c:pt>
                <c:pt idx="12">
                  <c:v>22.714970294156899</c:v>
                </c:pt>
                <c:pt idx="13">
                  <c:v>13.1604677353653</c:v>
                </c:pt>
                <c:pt idx="14">
                  <c:v>14.7007463055216</c:v>
                </c:pt>
                <c:pt idx="15">
                  <c:v>12.4342114843971</c:v>
                </c:pt>
                <c:pt idx="16">
                  <c:v>12.793224688004999</c:v>
                </c:pt>
                <c:pt idx="17">
                  <c:v>63.604805396239001</c:v>
                </c:pt>
                <c:pt idx="18">
                  <c:v>50.512522336455099</c:v>
                </c:pt>
                <c:pt idx="19">
                  <c:v>48.022615307213897</c:v>
                </c:pt>
                <c:pt idx="20">
                  <c:v>14.4751860806777</c:v>
                </c:pt>
                <c:pt idx="21">
                  <c:v>18.196022510604099</c:v>
                </c:pt>
                <c:pt idx="22">
                  <c:v>13.6500576182654</c:v>
                </c:pt>
                <c:pt idx="23">
                  <c:v>9.2326539384024695</c:v>
                </c:pt>
                <c:pt idx="24">
                  <c:v>14.679008458926599</c:v>
                </c:pt>
                <c:pt idx="25">
                  <c:v>13.445785008281501</c:v>
                </c:pt>
                <c:pt idx="26">
                  <c:v>8.1394013886636394</c:v>
                </c:pt>
                <c:pt idx="27">
                  <c:v>12.094611276167599</c:v>
                </c:pt>
                <c:pt idx="28">
                  <c:v>15.2251587491658</c:v>
                </c:pt>
                <c:pt idx="29">
                  <c:v>57.8705332657212</c:v>
                </c:pt>
                <c:pt idx="30">
                  <c:v>23.057668312137299</c:v>
                </c:pt>
                <c:pt idx="31">
                  <c:v>14.4098947697076</c:v>
                </c:pt>
                <c:pt idx="32">
                  <c:v>10.2628023908771</c:v>
                </c:pt>
                <c:pt idx="33">
                  <c:v>58.553270714011902</c:v>
                </c:pt>
                <c:pt idx="34">
                  <c:v>15.669869042552</c:v>
                </c:pt>
                <c:pt idx="35">
                  <c:v>9.3994643139640495</c:v>
                </c:pt>
                <c:pt idx="36">
                  <c:v>10.1469240999278</c:v>
                </c:pt>
                <c:pt idx="37">
                  <c:v>19.895055015212002</c:v>
                </c:pt>
                <c:pt idx="38">
                  <c:v>9.5808069137069598</c:v>
                </c:pt>
                <c:pt idx="39">
                  <c:v>8.0580025613589008</c:v>
                </c:pt>
                <c:pt idx="40">
                  <c:v>19.1174909977784</c:v>
                </c:pt>
                <c:pt idx="41">
                  <c:v>10.2677251816671</c:v>
                </c:pt>
                <c:pt idx="42">
                  <c:v>21.352958281905501</c:v>
                </c:pt>
                <c:pt idx="43">
                  <c:v>73.270959705600802</c:v>
                </c:pt>
                <c:pt idx="44">
                  <c:v>12.621567853594801</c:v>
                </c:pt>
                <c:pt idx="45">
                  <c:v>10.5045049483711</c:v>
                </c:pt>
                <c:pt idx="46">
                  <c:v>18.394247356649501</c:v>
                </c:pt>
                <c:pt idx="47">
                  <c:v>24.0701091586931</c:v>
                </c:pt>
                <c:pt idx="48">
                  <c:v>50.484415789027999</c:v>
                </c:pt>
                <c:pt idx="49">
                  <c:v>12.2172162906287</c:v>
                </c:pt>
                <c:pt idx="50">
                  <c:v>8.1458212966164893</c:v>
                </c:pt>
                <c:pt idx="51">
                  <c:v>23.4260509667875</c:v>
                </c:pt>
                <c:pt idx="52">
                  <c:v>12.9892070715301</c:v>
                </c:pt>
                <c:pt idx="53">
                  <c:v>21.242777863511499</c:v>
                </c:pt>
                <c:pt idx="54">
                  <c:v>13.5375373533548</c:v>
                </c:pt>
                <c:pt idx="55">
                  <c:v>9.0786880811831896</c:v>
                </c:pt>
                <c:pt idx="56">
                  <c:v>16.378829995908301</c:v>
                </c:pt>
                <c:pt idx="57">
                  <c:v>34.700003387722298</c:v>
                </c:pt>
                <c:pt idx="58">
                  <c:v>17.435174387322601</c:v>
                </c:pt>
                <c:pt idx="59">
                  <c:v>11.767214985471201</c:v>
                </c:pt>
                <c:pt idx="60">
                  <c:v>28.372043408619302</c:v>
                </c:pt>
                <c:pt idx="61">
                  <c:v>19.703905889242499</c:v>
                </c:pt>
                <c:pt idx="62">
                  <c:v>9.1132765332995103</c:v>
                </c:pt>
                <c:pt idx="63">
                  <c:v>18.0128677388814</c:v>
                </c:pt>
                <c:pt idx="64">
                  <c:v>8.6856360154487309</c:v>
                </c:pt>
                <c:pt idx="65">
                  <c:v>29.133110942645001</c:v>
                </c:pt>
                <c:pt idx="66">
                  <c:v>15.1208214710276</c:v>
                </c:pt>
                <c:pt idx="67">
                  <c:v>27.899686354603102</c:v>
                </c:pt>
                <c:pt idx="68">
                  <c:v>23.085032695642902</c:v>
                </c:pt>
                <c:pt idx="69">
                  <c:v>14.464773462338799</c:v>
                </c:pt>
                <c:pt idx="70">
                  <c:v>58.246916604711302</c:v>
                </c:pt>
                <c:pt idx="71">
                  <c:v>16.6899039710203</c:v>
                </c:pt>
                <c:pt idx="72">
                  <c:v>15.4029755693137</c:v>
                </c:pt>
                <c:pt idx="73">
                  <c:v>10.8457547339044</c:v>
                </c:pt>
                <c:pt idx="74">
                  <c:v>9.0100806747679698</c:v>
                </c:pt>
                <c:pt idx="75">
                  <c:v>18.927326407204401</c:v>
                </c:pt>
                <c:pt idx="76">
                  <c:v>23.3652147380709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19141296"/>
        <c:axId val="-319143472"/>
      </c:scatterChart>
      <c:valAx>
        <c:axId val="-319141296"/>
        <c:scaling>
          <c:orientation val="minMax"/>
          <c:max val="14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UHI (°C)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19143472"/>
        <c:crosses val="autoZero"/>
        <c:crossBetween val="midCat"/>
        <c:majorUnit val="2"/>
      </c:valAx>
      <c:valAx>
        <c:axId val="-319143472"/>
        <c:scaling>
          <c:logBase val="10"/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Urban Area (sq. km)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191412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Grafice_noapte!$J$1</c:f>
              <c:strCache>
                <c:ptCount val="1"/>
                <c:pt idx="0">
                  <c:v>Suprafata_intravilan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/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Grafice_noapte!$D$2:$D$1046805</c:f>
              <c:numCache>
                <c:formatCode>General</c:formatCode>
                <c:ptCount val="1046804"/>
                <c:pt idx="0">
                  <c:v>2.7919999999999998</c:v>
                </c:pt>
                <c:pt idx="1">
                  <c:v>1.827</c:v>
                </c:pt>
                <c:pt idx="2">
                  <c:v>4.7119999999999997</c:v>
                </c:pt>
                <c:pt idx="3">
                  <c:v>3.7120000000000002</c:v>
                </c:pt>
                <c:pt idx="4">
                  <c:v>4.8090000000000002</c:v>
                </c:pt>
                <c:pt idx="5">
                  <c:v>1.782</c:v>
                </c:pt>
                <c:pt idx="6">
                  <c:v>3.242</c:v>
                </c:pt>
                <c:pt idx="7">
                  <c:v>2.7069999999999999</c:v>
                </c:pt>
                <c:pt idx="8">
                  <c:v>4.3719999999999999</c:v>
                </c:pt>
                <c:pt idx="9">
                  <c:v>6.1719999999999997</c:v>
                </c:pt>
                <c:pt idx="10">
                  <c:v>7.5060000000000002</c:v>
                </c:pt>
                <c:pt idx="11">
                  <c:v>3.0059999999999998</c:v>
                </c:pt>
                <c:pt idx="12">
                  <c:v>3.9129999999999998</c:v>
                </c:pt>
                <c:pt idx="13">
                  <c:v>1.92</c:v>
                </c:pt>
                <c:pt idx="14">
                  <c:v>3.2090000000000001</c:v>
                </c:pt>
                <c:pt idx="15">
                  <c:v>2.1800000000000002</c:v>
                </c:pt>
                <c:pt idx="16">
                  <c:v>2.7170000000000001</c:v>
                </c:pt>
                <c:pt idx="17">
                  <c:v>4.5229999999999997</c:v>
                </c:pt>
                <c:pt idx="18">
                  <c:v>6.4050000000000002</c:v>
                </c:pt>
                <c:pt idx="19">
                  <c:v>4.117</c:v>
                </c:pt>
                <c:pt idx="20">
                  <c:v>2.3260000000000001</c:v>
                </c:pt>
                <c:pt idx="21">
                  <c:v>2.508</c:v>
                </c:pt>
                <c:pt idx="22">
                  <c:v>2.9660000000000002</c:v>
                </c:pt>
                <c:pt idx="23">
                  <c:v>1.7410000000000001</c:v>
                </c:pt>
                <c:pt idx="24">
                  <c:v>4.024</c:v>
                </c:pt>
                <c:pt idx="25">
                  <c:v>2.9369999999999998</c:v>
                </c:pt>
                <c:pt idx="26">
                  <c:v>2.4039999999999999</c:v>
                </c:pt>
                <c:pt idx="27">
                  <c:v>2.7370000000000001</c:v>
                </c:pt>
                <c:pt idx="28">
                  <c:v>2.5489999999999999</c:v>
                </c:pt>
                <c:pt idx="29">
                  <c:v>6.4569999999999999</c:v>
                </c:pt>
                <c:pt idx="30">
                  <c:v>4.7519999999999998</c:v>
                </c:pt>
                <c:pt idx="31">
                  <c:v>2.7250000000000001</c:v>
                </c:pt>
                <c:pt idx="32">
                  <c:v>2.1949999999999998</c:v>
                </c:pt>
                <c:pt idx="33">
                  <c:v>4.3330000000000002</c:v>
                </c:pt>
                <c:pt idx="34">
                  <c:v>3.0190000000000001</c:v>
                </c:pt>
                <c:pt idx="35">
                  <c:v>4.5069999999999997</c:v>
                </c:pt>
                <c:pt idx="36">
                  <c:v>2.5339999999999998</c:v>
                </c:pt>
                <c:pt idx="37">
                  <c:v>2.8159999999999998</c:v>
                </c:pt>
                <c:pt idx="38">
                  <c:v>3.0550000000000002</c:v>
                </c:pt>
                <c:pt idx="39">
                  <c:v>2.488</c:v>
                </c:pt>
                <c:pt idx="40">
                  <c:v>5.5129999999999999</c:v>
                </c:pt>
                <c:pt idx="41">
                  <c:v>2.0920000000000001</c:v>
                </c:pt>
                <c:pt idx="42">
                  <c:v>2.7589999999999999</c:v>
                </c:pt>
                <c:pt idx="43">
                  <c:v>5.0759999999999996</c:v>
                </c:pt>
                <c:pt idx="44">
                  <c:v>2.613</c:v>
                </c:pt>
                <c:pt idx="45">
                  <c:v>2.2559999999999998</c:v>
                </c:pt>
                <c:pt idx="46">
                  <c:v>3.3660000000000001</c:v>
                </c:pt>
                <c:pt idx="47">
                  <c:v>3.548</c:v>
                </c:pt>
                <c:pt idx="48">
                  <c:v>3.6859999999999999</c:v>
                </c:pt>
                <c:pt idx="49">
                  <c:v>2.2250000000000001</c:v>
                </c:pt>
                <c:pt idx="50">
                  <c:v>1.387</c:v>
                </c:pt>
                <c:pt idx="51">
                  <c:v>3.944</c:v>
                </c:pt>
                <c:pt idx="52">
                  <c:v>2.609</c:v>
                </c:pt>
                <c:pt idx="53">
                  <c:v>4.37</c:v>
                </c:pt>
                <c:pt idx="54">
                  <c:v>2.613</c:v>
                </c:pt>
                <c:pt idx="55">
                  <c:v>1.972</c:v>
                </c:pt>
                <c:pt idx="56">
                  <c:v>2.8919999999999999</c:v>
                </c:pt>
                <c:pt idx="57">
                  <c:v>4.7489999999999997</c:v>
                </c:pt>
                <c:pt idx="58">
                  <c:v>2.5259999999999998</c:v>
                </c:pt>
                <c:pt idx="59">
                  <c:v>2.5350000000000001</c:v>
                </c:pt>
                <c:pt idx="60">
                  <c:v>4.548</c:v>
                </c:pt>
                <c:pt idx="61">
                  <c:v>2.82</c:v>
                </c:pt>
                <c:pt idx="62">
                  <c:v>2.1030000000000002</c:v>
                </c:pt>
                <c:pt idx="63">
                  <c:v>3.7519999999999998</c:v>
                </c:pt>
                <c:pt idx="64">
                  <c:v>2.3839999999999999</c:v>
                </c:pt>
                <c:pt idx="65">
                  <c:v>3.0150000000000001</c:v>
                </c:pt>
                <c:pt idx="66">
                  <c:v>2.7690000000000001</c:v>
                </c:pt>
                <c:pt idx="67">
                  <c:v>4.0599999999999996</c:v>
                </c:pt>
                <c:pt idx="68">
                  <c:v>3.5</c:v>
                </c:pt>
                <c:pt idx="69">
                  <c:v>1.77</c:v>
                </c:pt>
                <c:pt idx="70">
                  <c:v>5.3120000000000003</c:v>
                </c:pt>
                <c:pt idx="71">
                  <c:v>4.0049999999999999</c:v>
                </c:pt>
                <c:pt idx="72">
                  <c:v>2.6080000000000001</c:v>
                </c:pt>
                <c:pt idx="73">
                  <c:v>2.3450000000000002</c:v>
                </c:pt>
                <c:pt idx="74">
                  <c:v>1.6910000000000001</c:v>
                </c:pt>
                <c:pt idx="75">
                  <c:v>3.1360000000000001</c:v>
                </c:pt>
                <c:pt idx="76">
                  <c:v>3.14</c:v>
                </c:pt>
              </c:numCache>
            </c:numRef>
          </c:xVal>
          <c:yVal>
            <c:numRef>
              <c:f>Grafice_noapte!$J$2:$J$1046805</c:f>
              <c:numCache>
                <c:formatCode>General</c:formatCode>
                <c:ptCount val="1046804"/>
                <c:pt idx="0">
                  <c:v>17.066560862422499</c:v>
                </c:pt>
                <c:pt idx="1">
                  <c:v>8.2550608132519692</c:v>
                </c:pt>
                <c:pt idx="2">
                  <c:v>49.627653551948399</c:v>
                </c:pt>
                <c:pt idx="3">
                  <c:v>33.509139659428698</c:v>
                </c:pt>
                <c:pt idx="4">
                  <c:v>33.955090065699899</c:v>
                </c:pt>
                <c:pt idx="5">
                  <c:v>12.8035470516629</c:v>
                </c:pt>
                <c:pt idx="6">
                  <c:v>27.229858617736799</c:v>
                </c:pt>
                <c:pt idx="7">
                  <c:v>19.015823913500999</c:v>
                </c:pt>
                <c:pt idx="8">
                  <c:v>28.3112434978162</c:v>
                </c:pt>
                <c:pt idx="9">
                  <c:v>86.481471860771606</c:v>
                </c:pt>
                <c:pt idx="10">
                  <c:v>240.155084993819</c:v>
                </c:pt>
                <c:pt idx="11">
                  <c:v>22.795998170814901</c:v>
                </c:pt>
                <c:pt idx="12">
                  <c:v>22.714970294156899</c:v>
                </c:pt>
                <c:pt idx="13">
                  <c:v>13.1604677353653</c:v>
                </c:pt>
                <c:pt idx="14">
                  <c:v>14.7007463055216</c:v>
                </c:pt>
                <c:pt idx="15">
                  <c:v>12.4342114843971</c:v>
                </c:pt>
                <c:pt idx="16">
                  <c:v>12.793224688004999</c:v>
                </c:pt>
                <c:pt idx="17">
                  <c:v>63.604805396239001</c:v>
                </c:pt>
                <c:pt idx="18">
                  <c:v>50.512522336455099</c:v>
                </c:pt>
                <c:pt idx="19">
                  <c:v>48.022615307213897</c:v>
                </c:pt>
                <c:pt idx="20">
                  <c:v>14.4751860806777</c:v>
                </c:pt>
                <c:pt idx="21">
                  <c:v>18.196022510604099</c:v>
                </c:pt>
                <c:pt idx="22">
                  <c:v>13.6500576182654</c:v>
                </c:pt>
                <c:pt idx="23">
                  <c:v>9.2326539384024695</c:v>
                </c:pt>
                <c:pt idx="24">
                  <c:v>14.679008458926599</c:v>
                </c:pt>
                <c:pt idx="25">
                  <c:v>13.445785008281501</c:v>
                </c:pt>
                <c:pt idx="26">
                  <c:v>8.1394013886636394</c:v>
                </c:pt>
                <c:pt idx="27">
                  <c:v>12.094611276167599</c:v>
                </c:pt>
                <c:pt idx="28">
                  <c:v>15.2251587491658</c:v>
                </c:pt>
                <c:pt idx="29">
                  <c:v>57.8705332657212</c:v>
                </c:pt>
                <c:pt idx="30">
                  <c:v>23.057668312137299</c:v>
                </c:pt>
                <c:pt idx="31">
                  <c:v>14.4098947697076</c:v>
                </c:pt>
                <c:pt idx="32">
                  <c:v>10.2628023908771</c:v>
                </c:pt>
                <c:pt idx="33">
                  <c:v>58.553270714011902</c:v>
                </c:pt>
                <c:pt idx="34">
                  <c:v>15.669869042552</c:v>
                </c:pt>
                <c:pt idx="35">
                  <c:v>9.3994643139640495</c:v>
                </c:pt>
                <c:pt idx="36">
                  <c:v>10.1469240999278</c:v>
                </c:pt>
                <c:pt idx="37">
                  <c:v>19.895055015212002</c:v>
                </c:pt>
                <c:pt idx="38">
                  <c:v>9.5808069137069598</c:v>
                </c:pt>
                <c:pt idx="39">
                  <c:v>8.0580025613589008</c:v>
                </c:pt>
                <c:pt idx="40">
                  <c:v>19.1174909977784</c:v>
                </c:pt>
                <c:pt idx="41">
                  <c:v>10.2677251816671</c:v>
                </c:pt>
                <c:pt idx="42">
                  <c:v>21.352958281905501</c:v>
                </c:pt>
                <c:pt idx="43">
                  <c:v>73.270959705600802</c:v>
                </c:pt>
                <c:pt idx="44">
                  <c:v>12.621567853594801</c:v>
                </c:pt>
                <c:pt idx="45">
                  <c:v>10.5045049483711</c:v>
                </c:pt>
                <c:pt idx="46">
                  <c:v>18.394247356649501</c:v>
                </c:pt>
                <c:pt idx="47">
                  <c:v>24.0701091586931</c:v>
                </c:pt>
                <c:pt idx="48">
                  <c:v>50.484415789027999</c:v>
                </c:pt>
                <c:pt idx="49">
                  <c:v>12.2172162906287</c:v>
                </c:pt>
                <c:pt idx="50">
                  <c:v>8.1458212966164893</c:v>
                </c:pt>
                <c:pt idx="51">
                  <c:v>23.4260509667875</c:v>
                </c:pt>
                <c:pt idx="52">
                  <c:v>12.9892070715301</c:v>
                </c:pt>
                <c:pt idx="53">
                  <c:v>21.242777863511499</c:v>
                </c:pt>
                <c:pt idx="54">
                  <c:v>13.5375373533548</c:v>
                </c:pt>
                <c:pt idx="55">
                  <c:v>9.0786880811831896</c:v>
                </c:pt>
                <c:pt idx="56">
                  <c:v>16.378829995908301</c:v>
                </c:pt>
                <c:pt idx="57">
                  <c:v>34.700003387722298</c:v>
                </c:pt>
                <c:pt idx="58">
                  <c:v>17.435174387322601</c:v>
                </c:pt>
                <c:pt idx="59">
                  <c:v>11.767214985471201</c:v>
                </c:pt>
                <c:pt idx="60">
                  <c:v>28.372043408619302</c:v>
                </c:pt>
                <c:pt idx="61">
                  <c:v>19.703905889242499</c:v>
                </c:pt>
                <c:pt idx="62">
                  <c:v>9.1132765332995103</c:v>
                </c:pt>
                <c:pt idx="63">
                  <c:v>18.0128677388814</c:v>
                </c:pt>
                <c:pt idx="64">
                  <c:v>8.6856360154487309</c:v>
                </c:pt>
                <c:pt idx="65">
                  <c:v>29.133110942645001</c:v>
                </c:pt>
                <c:pt idx="66">
                  <c:v>15.1208214710276</c:v>
                </c:pt>
                <c:pt idx="67">
                  <c:v>27.899686354603102</c:v>
                </c:pt>
                <c:pt idx="68">
                  <c:v>23.085032695642902</c:v>
                </c:pt>
                <c:pt idx="69">
                  <c:v>14.464773462338799</c:v>
                </c:pt>
                <c:pt idx="70">
                  <c:v>58.246916604711302</c:v>
                </c:pt>
                <c:pt idx="71">
                  <c:v>16.6899039710203</c:v>
                </c:pt>
                <c:pt idx="72">
                  <c:v>15.4029755693137</c:v>
                </c:pt>
                <c:pt idx="73">
                  <c:v>10.8457547339044</c:v>
                </c:pt>
                <c:pt idx="74">
                  <c:v>9.0100806747679698</c:v>
                </c:pt>
                <c:pt idx="75">
                  <c:v>18.927326407204401</c:v>
                </c:pt>
                <c:pt idx="76">
                  <c:v>23.3652147380709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08077248"/>
        <c:axId val="-308078880"/>
      </c:scatterChart>
      <c:valAx>
        <c:axId val="-3080772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UHI (°C)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08078880"/>
        <c:crosses val="autoZero"/>
        <c:crossBetween val="midCat"/>
      </c:valAx>
      <c:valAx>
        <c:axId val="-308078880"/>
        <c:scaling>
          <c:logBase val="10"/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Urban Area (sq. km)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080772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Grafice_noapte!$K$1</c:f>
              <c:strCache>
                <c:ptCount val="1"/>
                <c:pt idx="0">
                  <c:v>Populatie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/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Grafice_noapte!$D$2:$D$1046805</c:f>
              <c:numCache>
                <c:formatCode>General</c:formatCode>
                <c:ptCount val="1046804"/>
                <c:pt idx="0">
                  <c:v>2.7919999999999998</c:v>
                </c:pt>
                <c:pt idx="1">
                  <c:v>1.827</c:v>
                </c:pt>
                <c:pt idx="2">
                  <c:v>4.7119999999999997</c:v>
                </c:pt>
                <c:pt idx="3">
                  <c:v>3.7120000000000002</c:v>
                </c:pt>
                <c:pt idx="4">
                  <c:v>4.8090000000000002</c:v>
                </c:pt>
                <c:pt idx="5">
                  <c:v>1.782</c:v>
                </c:pt>
                <c:pt idx="6">
                  <c:v>3.242</c:v>
                </c:pt>
                <c:pt idx="7">
                  <c:v>2.7069999999999999</c:v>
                </c:pt>
                <c:pt idx="8">
                  <c:v>4.3719999999999999</c:v>
                </c:pt>
                <c:pt idx="9">
                  <c:v>6.1719999999999997</c:v>
                </c:pt>
                <c:pt idx="10">
                  <c:v>7.5060000000000002</c:v>
                </c:pt>
                <c:pt idx="11">
                  <c:v>3.0059999999999998</c:v>
                </c:pt>
                <c:pt idx="12">
                  <c:v>3.9129999999999998</c:v>
                </c:pt>
                <c:pt idx="13">
                  <c:v>1.92</c:v>
                </c:pt>
                <c:pt idx="14">
                  <c:v>3.2090000000000001</c:v>
                </c:pt>
                <c:pt idx="15">
                  <c:v>2.1800000000000002</c:v>
                </c:pt>
                <c:pt idx="16">
                  <c:v>2.7170000000000001</c:v>
                </c:pt>
                <c:pt idx="17">
                  <c:v>4.5229999999999997</c:v>
                </c:pt>
                <c:pt idx="18">
                  <c:v>6.4050000000000002</c:v>
                </c:pt>
                <c:pt idx="19">
                  <c:v>4.117</c:v>
                </c:pt>
                <c:pt idx="20">
                  <c:v>2.3260000000000001</c:v>
                </c:pt>
                <c:pt idx="21">
                  <c:v>2.508</c:v>
                </c:pt>
                <c:pt idx="22">
                  <c:v>2.9660000000000002</c:v>
                </c:pt>
                <c:pt idx="23">
                  <c:v>1.7410000000000001</c:v>
                </c:pt>
                <c:pt idx="24">
                  <c:v>4.024</c:v>
                </c:pt>
                <c:pt idx="25">
                  <c:v>2.9369999999999998</c:v>
                </c:pt>
                <c:pt idx="26">
                  <c:v>2.4039999999999999</c:v>
                </c:pt>
                <c:pt idx="27">
                  <c:v>2.7370000000000001</c:v>
                </c:pt>
                <c:pt idx="28">
                  <c:v>2.5489999999999999</c:v>
                </c:pt>
                <c:pt idx="29">
                  <c:v>6.4569999999999999</c:v>
                </c:pt>
                <c:pt idx="30">
                  <c:v>4.7519999999999998</c:v>
                </c:pt>
                <c:pt idx="31">
                  <c:v>2.7250000000000001</c:v>
                </c:pt>
                <c:pt idx="32">
                  <c:v>2.1949999999999998</c:v>
                </c:pt>
                <c:pt idx="33">
                  <c:v>4.3330000000000002</c:v>
                </c:pt>
                <c:pt idx="34">
                  <c:v>3.0190000000000001</c:v>
                </c:pt>
                <c:pt idx="35">
                  <c:v>4.5069999999999997</c:v>
                </c:pt>
                <c:pt idx="36">
                  <c:v>2.5339999999999998</c:v>
                </c:pt>
                <c:pt idx="37">
                  <c:v>2.8159999999999998</c:v>
                </c:pt>
                <c:pt idx="38">
                  <c:v>3.0550000000000002</c:v>
                </c:pt>
                <c:pt idx="39">
                  <c:v>2.488</c:v>
                </c:pt>
                <c:pt idx="40">
                  <c:v>5.5129999999999999</c:v>
                </c:pt>
                <c:pt idx="41">
                  <c:v>2.0920000000000001</c:v>
                </c:pt>
                <c:pt idx="42">
                  <c:v>2.7589999999999999</c:v>
                </c:pt>
                <c:pt idx="43">
                  <c:v>5.0759999999999996</c:v>
                </c:pt>
                <c:pt idx="44">
                  <c:v>2.613</c:v>
                </c:pt>
                <c:pt idx="45">
                  <c:v>2.2559999999999998</c:v>
                </c:pt>
                <c:pt idx="46">
                  <c:v>3.3660000000000001</c:v>
                </c:pt>
                <c:pt idx="47">
                  <c:v>3.548</c:v>
                </c:pt>
                <c:pt idx="48">
                  <c:v>3.6859999999999999</c:v>
                </c:pt>
                <c:pt idx="49">
                  <c:v>2.2250000000000001</c:v>
                </c:pt>
                <c:pt idx="50">
                  <c:v>1.387</c:v>
                </c:pt>
                <c:pt idx="51">
                  <c:v>3.944</c:v>
                </c:pt>
                <c:pt idx="52">
                  <c:v>2.609</c:v>
                </c:pt>
                <c:pt idx="53">
                  <c:v>4.37</c:v>
                </c:pt>
                <c:pt idx="54">
                  <c:v>2.613</c:v>
                </c:pt>
                <c:pt idx="55">
                  <c:v>1.972</c:v>
                </c:pt>
                <c:pt idx="56">
                  <c:v>2.8919999999999999</c:v>
                </c:pt>
                <c:pt idx="57">
                  <c:v>4.7489999999999997</c:v>
                </c:pt>
                <c:pt idx="58">
                  <c:v>2.5259999999999998</c:v>
                </c:pt>
                <c:pt idx="59">
                  <c:v>2.5350000000000001</c:v>
                </c:pt>
                <c:pt idx="60">
                  <c:v>4.548</c:v>
                </c:pt>
                <c:pt idx="61">
                  <c:v>2.82</c:v>
                </c:pt>
                <c:pt idx="62">
                  <c:v>2.1030000000000002</c:v>
                </c:pt>
                <c:pt idx="63">
                  <c:v>3.7519999999999998</c:v>
                </c:pt>
                <c:pt idx="64">
                  <c:v>2.3839999999999999</c:v>
                </c:pt>
                <c:pt idx="65">
                  <c:v>3.0150000000000001</c:v>
                </c:pt>
                <c:pt idx="66">
                  <c:v>2.7690000000000001</c:v>
                </c:pt>
                <c:pt idx="67">
                  <c:v>4.0599999999999996</c:v>
                </c:pt>
                <c:pt idx="68">
                  <c:v>3.5</c:v>
                </c:pt>
                <c:pt idx="69">
                  <c:v>1.77</c:v>
                </c:pt>
                <c:pt idx="70">
                  <c:v>5.3120000000000003</c:v>
                </c:pt>
                <c:pt idx="71">
                  <c:v>4.0049999999999999</c:v>
                </c:pt>
                <c:pt idx="72">
                  <c:v>2.6080000000000001</c:v>
                </c:pt>
                <c:pt idx="73">
                  <c:v>2.3450000000000002</c:v>
                </c:pt>
                <c:pt idx="74">
                  <c:v>1.6910000000000001</c:v>
                </c:pt>
                <c:pt idx="75">
                  <c:v>3.1360000000000001</c:v>
                </c:pt>
                <c:pt idx="76">
                  <c:v>3.14</c:v>
                </c:pt>
              </c:numCache>
            </c:numRef>
          </c:xVal>
          <c:yVal>
            <c:numRef>
              <c:f>Grafice_noapte!$K$2:$K$1046805</c:f>
              <c:numCache>
                <c:formatCode>General</c:formatCode>
                <c:ptCount val="1046804"/>
                <c:pt idx="0">
                  <c:v>73776</c:v>
                </c:pt>
                <c:pt idx="1">
                  <c:v>52671</c:v>
                </c:pt>
                <c:pt idx="2">
                  <c:v>179879</c:v>
                </c:pt>
                <c:pt idx="3">
                  <c:v>195509</c:v>
                </c:pt>
                <c:pt idx="4">
                  <c:v>148581</c:v>
                </c:pt>
                <c:pt idx="5">
                  <c:v>73715</c:v>
                </c:pt>
                <c:pt idx="6">
                  <c:v>92605</c:v>
                </c:pt>
                <c:pt idx="7">
                  <c:v>123230</c:v>
                </c:pt>
                <c:pt idx="8">
                  <c:v>214002</c:v>
                </c:pt>
                <c:pt idx="9">
                  <c:v>291490</c:v>
                </c:pt>
                <c:pt idx="10">
                  <c:v>2110752</c:v>
                </c:pt>
                <c:pt idx="11">
                  <c:v>137200</c:v>
                </c:pt>
                <c:pt idx="12">
                  <c:v>78236</c:v>
                </c:pt>
                <c:pt idx="13">
                  <c:v>38072</c:v>
                </c:pt>
                <c:pt idx="14">
                  <c:v>37547</c:v>
                </c:pt>
                <c:pt idx="15">
                  <c:v>35752</c:v>
                </c:pt>
                <c:pt idx="16">
                  <c:v>30803</c:v>
                </c:pt>
                <c:pt idx="17">
                  <c:v>320547</c:v>
                </c:pt>
                <c:pt idx="18">
                  <c:v>319678</c:v>
                </c:pt>
                <c:pt idx="19">
                  <c:v>307290</c:v>
                </c:pt>
                <c:pt idx="20">
                  <c:v>33782</c:v>
                </c:pt>
                <c:pt idx="21">
                  <c:v>39375</c:v>
                </c:pt>
                <c:pt idx="22">
                  <c:v>70919</c:v>
                </c:pt>
                <c:pt idx="23">
                  <c:v>31690</c:v>
                </c:pt>
                <c:pt idx="24">
                  <c:v>111048</c:v>
                </c:pt>
                <c:pt idx="25">
                  <c:v>40510</c:v>
                </c:pt>
                <c:pt idx="26">
                  <c:v>31776</c:v>
                </c:pt>
                <c:pt idx="27">
                  <c:v>35788</c:v>
                </c:pt>
                <c:pt idx="28">
                  <c:v>95169</c:v>
                </c:pt>
                <c:pt idx="29">
                  <c:v>306404</c:v>
                </c:pt>
                <c:pt idx="30">
                  <c:v>69873</c:v>
                </c:pt>
                <c:pt idx="31">
                  <c:v>74961</c:v>
                </c:pt>
                <c:pt idx="32">
                  <c:v>30693</c:v>
                </c:pt>
                <c:pt idx="33">
                  <c:v>354093</c:v>
                </c:pt>
                <c:pt idx="34">
                  <c:v>48078</c:v>
                </c:pt>
                <c:pt idx="35">
                  <c:v>42562</c:v>
                </c:pt>
                <c:pt idx="36">
                  <c:v>46636</c:v>
                </c:pt>
                <c:pt idx="37">
                  <c:v>59257</c:v>
                </c:pt>
                <c:pt idx="38">
                  <c:v>42382</c:v>
                </c:pt>
                <c:pt idx="39">
                  <c:v>34718</c:v>
                </c:pt>
                <c:pt idx="40">
                  <c:v>41230</c:v>
                </c:pt>
                <c:pt idx="41">
                  <c:v>38785</c:v>
                </c:pt>
                <c:pt idx="42">
                  <c:v>53303</c:v>
                </c:pt>
                <c:pt idx="43">
                  <c:v>223441</c:v>
                </c:pt>
                <c:pt idx="44">
                  <c:v>43891</c:v>
                </c:pt>
                <c:pt idx="45">
                  <c:v>43901</c:v>
                </c:pt>
                <c:pt idx="46">
                  <c:v>116492</c:v>
                </c:pt>
                <c:pt idx="47">
                  <c:v>177635</c:v>
                </c:pt>
                <c:pt idx="48">
                  <c:v>235393</c:v>
                </c:pt>
                <c:pt idx="49">
                  <c:v>32822</c:v>
                </c:pt>
                <c:pt idx="50">
                  <c:v>41374</c:v>
                </c:pt>
                <c:pt idx="51">
                  <c:v>119269</c:v>
                </c:pt>
                <c:pt idx="52">
                  <c:v>38406</c:v>
                </c:pt>
                <c:pt idx="53">
                  <c:v>89862</c:v>
                </c:pt>
                <c:pt idx="54">
                  <c:v>71400</c:v>
                </c:pt>
                <c:pt idx="55">
                  <c:v>33104</c:v>
                </c:pt>
                <c:pt idx="56">
                  <c:v>35638</c:v>
                </c:pt>
                <c:pt idx="57">
                  <c:v>123654</c:v>
                </c:pt>
                <c:pt idx="58">
                  <c:v>32506</c:v>
                </c:pt>
                <c:pt idx="59">
                  <c:v>65446</c:v>
                </c:pt>
                <c:pt idx="60">
                  <c:v>169776</c:v>
                </c:pt>
                <c:pt idx="61">
                  <c:v>44332</c:v>
                </c:pt>
                <c:pt idx="62">
                  <c:v>34639</c:v>
                </c:pt>
                <c:pt idx="63">
                  <c:v>85152</c:v>
                </c:pt>
                <c:pt idx="64">
                  <c:v>53397</c:v>
                </c:pt>
                <c:pt idx="65">
                  <c:v>115439</c:v>
                </c:pt>
                <c:pt idx="66">
                  <c:v>94458</c:v>
                </c:pt>
                <c:pt idx="67">
                  <c:v>97471</c:v>
                </c:pt>
                <c:pt idx="68">
                  <c:v>151327</c:v>
                </c:pt>
                <c:pt idx="69">
                  <c:v>46204</c:v>
                </c:pt>
                <c:pt idx="70">
                  <c:v>333531</c:v>
                </c:pt>
                <c:pt idx="71">
                  <c:v>90774</c:v>
                </c:pt>
                <c:pt idx="72">
                  <c:v>57966</c:v>
                </c:pt>
                <c:pt idx="73">
                  <c:v>30592</c:v>
                </c:pt>
                <c:pt idx="74">
                  <c:v>89575</c:v>
                </c:pt>
                <c:pt idx="75">
                  <c:v>39391</c:v>
                </c:pt>
                <c:pt idx="76">
                  <c:v>69915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63866128"/>
        <c:axId val="-1963867760"/>
      </c:scatterChart>
      <c:valAx>
        <c:axId val="-1963866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UHI (°C)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63867760"/>
        <c:crosses val="autoZero"/>
        <c:crossBetween val="midCat"/>
      </c:valAx>
      <c:valAx>
        <c:axId val="-196386776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Urban Population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638661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6DB7186-160F-4325-923C-9FF7F8BFFC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/>
              <a:t>ssssssssssss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0A6365C-DFD7-42E4-8B95-DF78F80E8D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52077-21E1-4CAE-95A7-ADC452F9C4DB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0774288-6493-4EFD-B594-D066D4D23B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D370E60-741B-40A9-ABB7-04529B1AF5D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47E11-B734-4D9B-B114-26CD037B6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98269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 dirty="0" err="1"/>
              <a:t>ssssssssssss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67239-FC8E-4893-BDD2-A31F160E34A2}" type="datetimeFigureOut">
              <a:rPr lang="en-GB" smtClean="0"/>
              <a:t>25/06/2020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0D6FA-16DC-46C0-9E5C-D7F1F7BF2C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406380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ssssssssssss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F0D6FA-16DC-46C0-9E5C-D7F1F7BF2CE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317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ssssssssssss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F0D6FA-16DC-46C0-9E5C-D7F1F7BF2CE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372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ffc83dba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7ffc83dba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5812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ffc83dba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7ffc83dba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9824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753de9a755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753de9a755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5800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7ffc83dba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7ffc83dba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6818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708B39-B203-454F-9AE4-841A1B38B2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4F5638-34D0-41A6-8528-86EE6B92A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07899B-17A5-4E6D-A2E2-FED4070A5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E378D-B575-4620-8536-29F5D3611560}" type="datetime1">
              <a:rPr lang="en-GB" smtClean="0"/>
              <a:t>26/06/2020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DA4DB7-B310-4B76-8F75-36A296329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Country-Scale Climatology of the Surface Urban Heat Island using MODIS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5DA5FE-57E2-4581-B912-F7EC6AE7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A4D1-D1ED-4B82-986D-F96F80EA9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292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F79DC9-E6BD-4CE5-B5C0-81B0ACE08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B41CD16-8E1A-4127-9D7B-95D2B17FE2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59A2EF-96BB-4C79-B189-A673E2451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F72B4-BEC9-4A1C-81D4-3A897E5735D4}" type="datetime1">
              <a:rPr lang="en-GB" smtClean="0"/>
              <a:t>26/06/2020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627761-3EBA-473B-A7A6-947DAA025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Country-Scale Climatology of the Surface Urban Heat Island using MODIS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719D8C-8B20-4EB0-802E-753055F00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A4D1-D1ED-4B82-986D-F96F80EA9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635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3569BF9-3EAF-4A93-9191-76CF057615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7EBC05A-E255-46B8-A149-12BE259D2C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84CE0A-E5B6-483A-B92E-775EF84E8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B943-279C-45BB-89B4-CFEFE51A9E2A}" type="datetime1">
              <a:rPr lang="en-GB" smtClean="0"/>
              <a:t>26/06/2020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ADEAD3-B834-487C-AA12-FD2448F2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Country-Scale Climatology of the Surface Urban Heat Island using MODIS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ECE2CF-A4A4-4BE3-975D-478C455E8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A4D1-D1ED-4B82-986D-F96F80EA9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007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84274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B11B7D-E3FA-4320-A770-2C000982B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8A9000B-68A5-4738-BA64-ED32E915AA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26BC72-3C31-44AA-A5C3-F07F2D7C4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DEAE9-9E5C-490F-8617-37EE57B1B7C4}" type="datetime1">
              <a:rPr lang="en-GB" smtClean="0"/>
              <a:t>26/06/2020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10FD07-6C1F-4848-9D4E-A74D1C842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Country-Scale Climatology of the Surface Urban Heat Island using MODIS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6023AB-A36D-4EF9-ABA0-ADDCA7B30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95CF-47FB-46F7-95E2-511BA4945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43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32E06F-DECB-4C0D-81C1-40ED5185E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D2929F-CFD0-4F4D-8FCB-BA06EE585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91260C-95B6-41AC-9050-D7834CA39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1C973-B11C-4B84-A1BF-7B573A459BDF}" type="datetime1">
              <a:rPr lang="en-GB" smtClean="0"/>
              <a:t>26/06/2020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4E892C-2905-421E-AC2C-2C55B4387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Country-Scale Climatology of the Surface Urban Heat Island using MODIS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5549E1-793F-47A0-A06E-18B963A5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95CF-47FB-46F7-95E2-511BA4945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163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0BD24-5666-4051-A49E-073E4524E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AA3AEC-ABC5-4B94-A3AB-46FFE00B8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219DAD-90C7-4301-AB66-5E424724C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BD11-4853-4133-9AE2-96C525C84037}" type="datetime1">
              <a:rPr lang="en-GB" smtClean="0"/>
              <a:t>26/06/2020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156451-81A0-42F1-922B-2326254E1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Country-Scale Climatology of the Surface Urban Heat Island using MODIS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CB64F1-62D8-46B5-97A6-A9D630051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95CF-47FB-46F7-95E2-511BA4945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696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A0D686-2216-42EE-8352-F2E1CF5BF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759AA4-37D5-415F-83F4-A53315DFA9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170A0D-3F43-47B8-BFA3-560A19D84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A7B077-2A08-43FB-B84C-624DF9C58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FD6CF-BC02-4717-A974-88FC7626E0FD}" type="datetime1">
              <a:rPr lang="en-GB" smtClean="0"/>
              <a:t>26/06/2020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48FD39-E66C-405B-9C79-F3ED81148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Country-Scale Climatology of the Surface Urban Heat Island using MODIS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9EBA3D-9ADE-4B2D-951E-D089C8FA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95CF-47FB-46F7-95E2-511BA4945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017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71A086-FF9D-4A65-B284-5D2CBE334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57FB9E8-D465-410C-B30C-088A97C5F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F972F7B-017C-4B82-9F62-D310F7A49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062A436-BE64-471B-BBEA-A957A7B8A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BB660A9-5715-4A78-BFBD-1BA994A171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5D055CE-3038-4FCE-A51D-A5FEEDA5C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6C0C7-5F08-4974-B52D-5BB6B53C864A}" type="datetime1">
              <a:rPr lang="en-GB" smtClean="0"/>
              <a:t>26/06/2020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B2B6847-D3C2-4976-874A-FCF03A391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Country-Scale Climatology of the Surface Urban Heat Island using MODIS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3D76AE-EEBE-4BA6-B07B-B9C55F3EF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95CF-47FB-46F7-95E2-511BA4945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106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705806-53CD-45EB-BA9F-B05B95C77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66373AE-783D-4EA2-8DBD-76D32BAAA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707A8-A851-45FF-9A52-F0F2D7D66292}" type="datetime1">
              <a:rPr lang="en-GB" smtClean="0"/>
              <a:t>26/06/2020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8AFA07-C26C-4BE8-AED4-BDBC50EE4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Country-Scale Climatology of the Surface Urban Heat Island using MODIS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F88D866-1A03-48DD-9B47-F0D2DD872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95CF-47FB-46F7-95E2-511BA4945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5483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631F30A-4AED-456C-B382-7C38CD864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7817-4DB8-459A-B305-F6AD7F6AF6C9}" type="datetime1">
              <a:rPr lang="en-GB" smtClean="0"/>
              <a:t>26/06/2020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DA56FDB-59F8-4E7E-853D-88C699A53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Country-Scale Climatology of the Surface Urban Heat Island using MODIS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14EB5E7-BC86-4D35-9C5E-B1B6504E7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95CF-47FB-46F7-95E2-511BA4945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119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2DD1B8-9E40-45B4-BE34-26B3E3051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CD4726-6321-416C-A16E-D6EEC7D30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DBD324-12F8-46C0-9BA8-454D9B437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B32B4-4A4F-40DD-A57B-8F340F86A1A1}" type="datetime1">
              <a:rPr lang="en-GB" smtClean="0"/>
              <a:t>26/06/2020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50F617-3F6E-41EC-AEA4-D6AF8E5F2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Country-Scale Climatology of the Surface Urban Heat Island using MODIS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9839E4-FE74-4166-B381-820BF46D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A4D1-D1ED-4B82-986D-F96F80EA9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468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EE4D42-5D53-44E6-A67F-7D28AB4F1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75B1B2-CF85-41BB-9474-1D2EABCA7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03D31C8-213E-41D5-966D-6E991257B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5520A7-AE11-45BC-8177-96D90AEEF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234FB-DF03-42F3-BCDF-6A4C0DCB11FA}" type="datetime1">
              <a:rPr lang="en-GB" smtClean="0"/>
              <a:t>26/06/2020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551FF4A-F6A2-4ED3-A9B9-FD689E43A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Country-Scale Climatology of the Surface Urban Heat Island using MODIS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03F0791-04F7-40BC-B5E9-F0490EAB2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95CF-47FB-46F7-95E2-511BA4945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555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46BDDC-43CF-4F1A-A410-D02186CAE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ADC64A8-A623-4DDD-BA7B-E886B53B9E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9946E4-7BF9-47A8-9855-33B3A5DC6F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4E753D-D33E-447D-9C76-C2C7E1F3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05DD3-292D-4257-8FC7-8785EDADCF5E}" type="datetime1">
              <a:rPr lang="en-GB" smtClean="0"/>
              <a:t>26/06/2020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041CAA2-4F83-445E-B2CA-596296A96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Country-Scale Climatology of the Surface Urban Heat Island using MODIS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62788E2-E5AE-4BAA-9A4E-85CB2A06B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95CF-47FB-46F7-95E2-511BA4945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321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8F921D-8A51-4093-8425-AE1EAC731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D92C97E-54EA-4A02-8567-4D8822B649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DB87A8-33AA-482D-837C-266A80152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DBF34-7146-4958-BDB3-8DE29783952B}" type="datetime1">
              <a:rPr lang="en-GB" smtClean="0"/>
              <a:t>26/06/2020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D09ADC-AFD6-4050-AED5-35BA114E3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Country-Scale Climatology of the Surface Urban Heat Island using MODIS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5E443E-2541-4D10-9C17-DE994ADA2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95CF-47FB-46F7-95E2-511BA4945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874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5AACACF-E2F1-4FFF-A177-63A3A5664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EEFFB09-8C5D-474F-A329-094413917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CB2D43-B527-4917-B582-AB4F3DE9F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A75DF-BCB8-477E-8F1C-4072DF503465}" type="datetime1">
              <a:rPr lang="en-GB" smtClean="0"/>
              <a:t>26/06/2020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7D4A81-10FB-4D30-B66F-DDA0A1F6F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Country-Scale Climatology of the Surface Urban Heat Island using MODIS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7165F8-BA64-4D2E-80B4-8AB3E64EB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95CF-47FB-46F7-95E2-511BA4945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9652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A41BD4-3A6C-43BE-9A78-EC328168C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B1ADA71-38A8-48A2-B829-E0D08D7B8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365B0-1E01-40EF-B09B-EEA5121C6571}" type="datetime1">
              <a:rPr lang="en-GB" smtClean="0"/>
              <a:t>26/06/2020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F879BD3-E373-4807-8FD3-4307D1F2B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Country-Scale Climatology of the Surface Urban Heat Island using MODIS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FA8C467-27B7-4E32-B6EE-5621A7502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95CF-47FB-46F7-95E2-511BA4945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407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520B96-7296-4634-A888-B40567A8D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EA091C-291E-4991-B988-F7E4CE554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75A189-F58A-475B-807A-B0B7E3EF9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F392-C43B-4729-A3EB-4EE6D8F44703}" type="datetime1">
              <a:rPr lang="en-GB" smtClean="0"/>
              <a:t>26/06/2020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AFD8DF-EFB1-4E2D-A493-CE52A0B9A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Country-Scale Climatology of the Surface Urban Heat Island using MODIS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53DBA9-D52A-4827-8C61-E69B19B39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A4D1-D1ED-4B82-986D-F96F80EA9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897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96925E-0943-4B2D-B1BC-F26EC748C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7DD9FA-1F49-4C0F-A70D-28BD393F81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CF5CC70-9CD9-4E00-BBD7-4E9EBB6EA9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13AC220-56EE-43AE-8723-FD20613F3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3CD77-533F-4596-8A46-645DD6FDF2FD}" type="datetime1">
              <a:rPr lang="en-GB" smtClean="0"/>
              <a:t>26/06/2020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53AAE87-6A42-4205-8C46-10FFF50F2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Country-Scale Climatology of the Surface Urban Heat Island using MODIS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C2C5643-9232-4170-9DF8-EFCFA3124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A4D1-D1ED-4B82-986D-F96F80EA9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387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6C6DD9-4F30-49C4-9B9F-EC4D83EA9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465D43-07B4-42FB-AF9E-195B6CF99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1C60C5F-8B4F-4A23-8B79-E244223A0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3F67F59-DEBB-4126-B583-B44B69ECE6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6494359-A1F2-4D83-979E-18ED16D622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0AF57D3-FF7B-4B2B-9BC2-F536C3A64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7AC3D-FF76-4A94-9CE5-A15075BF7263}" type="datetime1">
              <a:rPr lang="en-GB" smtClean="0"/>
              <a:t>26/06/2020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CE357D7-4581-48DB-85C0-66DB1017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Country-Scale Climatology of the Surface Urban Heat Island using MODIS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301038F-0052-40BE-9E6C-634CC4E10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A4D1-D1ED-4B82-986D-F96F80EA9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373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6A366B-B5E7-403C-8062-D43D5C435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83EFC54-5A0E-434F-B5A3-A468503CA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0E853-B5E3-4828-9ECB-02E97B10F4E9}" type="datetime1">
              <a:rPr lang="en-GB" smtClean="0"/>
              <a:t>26/06/2020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EA8CD4-7D64-49EE-B29F-E3EC1305C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Country-Scale Climatology of the Surface Urban Heat Island using MODIS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E8B545F-9729-4E31-832D-AD23C9C4D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A4D1-D1ED-4B82-986D-F96F80EA9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295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B806D22-B169-4698-9532-D392E96BB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C8354-0CA3-4428-B9C5-5B1C88FFED6D}" type="datetime1">
              <a:rPr lang="en-GB" smtClean="0"/>
              <a:t>26/06/2020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6BF219A-47D5-45F4-B611-2291C78EE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Country-Scale Climatology of the Surface Urban Heat Island using MODIS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780298C-F275-4DBB-958F-5DD43A5BA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A4D1-D1ED-4B82-986D-F96F80EA9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656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28304F-BA02-4891-8DBE-7570C5424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A8F143-E816-47C7-95EB-BAAA1594C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23AF98-435B-4714-BFD8-62931B555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A20FA44-B4B4-4BF0-BCBF-BB8E2650D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C48D-3589-4D4C-89A1-D22961697145}" type="datetime1">
              <a:rPr lang="en-GB" smtClean="0"/>
              <a:t>26/06/2020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0B2C2B-3BCF-4275-8535-AAA808BF6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Country-Scale Climatology of the Surface Urban Heat Island using MODIS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68F09A1-940F-47BD-946D-2A2AC30CB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A4D1-D1ED-4B82-986D-F96F80EA9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899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D6B2DB-6A5C-4DB4-A0AE-C2913E046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5CE1AB9-55BF-49D8-9B01-EF224A8EB7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FF03DC0-C207-4878-BFB5-081BE4F63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ADB71E-C8AC-4985-BB5B-D2914EBA7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A3B1E-23AB-432B-93F0-AEA7D5E2D237}" type="datetime1">
              <a:rPr lang="en-GB" smtClean="0"/>
              <a:t>26/06/2020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46FD54-20B5-4039-BD23-FA64EC44C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Country-Scale Climatology of the Surface Urban Heat Island using MODIS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7A6B9E-DFDA-49AE-A6E3-47EC080E7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7A4D1-D1ED-4B82-986D-F96F80EA9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706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6770FD-4CC3-4FE6-B41F-D64860221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926E19-D8F1-4A64-9F21-BFCF2F290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4B3DBD-66B4-41EF-8ED6-58C3E2243B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A07AB-F51D-44DE-8507-E26A94AC4035}" type="datetime1">
              <a:rPr lang="en-GB" smtClean="0"/>
              <a:t>26/06/2020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D13772-21F0-47BB-921B-CA6AD4496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Country-Scale Climatology of the Surface Urban Heat Island using MODIS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C4B2AE-15E7-4D24-A600-E54DDCAEE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7A4D1-D1ED-4B82-986D-F96F80EA9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01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FC810D2-096D-4712-B2CF-BA6091E5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46343AA-B719-4F87-A593-58B57335D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D71A70-FE36-4F4E-A2FF-255C4DE84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4A11D-D6D9-4E95-99F1-459A89AF8D75}" type="datetime1">
              <a:rPr lang="en-GB" smtClean="0"/>
              <a:t>26/06/2020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60367A-0B70-49D2-9295-EE82EB07CA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Country-Scale Climatology of the Surface Urban Heat Island using MODIS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C7A9B6-4F68-45D4-85F2-DF2918423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195CF-47FB-46F7-95E2-511BA4945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08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371/journal.pone.0214474" TargetMode="External"/><Relationship Id="rId2" Type="http://schemas.openxmlformats.org/officeDocument/2006/relationships/hyperlink" Target="https://www.eea.europa.eu/data-and-maps/data/external/ghs-resident-population-grid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ometers.info/world-population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worldometers.info/world-population/romania-population/" TargetMode="External"/><Relationship Id="rId4" Type="http://schemas.openxmlformats.org/officeDocument/2006/relationships/hyperlink" Target="https://www.worldometers.info/world-population/population-by-country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gws-access.ceda.ac.uk/public/esacci_lst/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513F846-B792-42E1-8D35-9608A2DE765F}"/>
              </a:ext>
            </a:extLst>
          </p:cNvPr>
          <p:cNvSpPr txBox="1"/>
          <p:nvPr/>
        </p:nvSpPr>
        <p:spPr>
          <a:xfrm>
            <a:off x="1316326" y="2008095"/>
            <a:ext cx="941812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Country-Scale Climatology of the Surface Urban Heat Island using </a:t>
            </a:r>
            <a:r>
              <a:rPr lang="en-GB" sz="2800" b="1" dirty="0" smtClean="0"/>
              <a:t>MODIS</a:t>
            </a:r>
            <a:r>
              <a:rPr lang="ro-RO" sz="2800" b="1" dirty="0" smtClean="0"/>
              <a:t> LST products</a:t>
            </a:r>
          </a:p>
          <a:p>
            <a:pPr algn="ctr"/>
            <a:endParaRPr lang="en-GB" sz="2800" b="1" dirty="0" smtClean="0"/>
          </a:p>
          <a:p>
            <a:pPr algn="ctr"/>
            <a:r>
              <a:rPr lang="en-GB" sz="2400" dirty="0" smtClean="0"/>
              <a:t>Sorin Cheval (1,2), </a:t>
            </a:r>
            <a:r>
              <a:rPr lang="en-GB" sz="2400" dirty="0" err="1" smtClean="0"/>
              <a:t>Alexandru</a:t>
            </a:r>
            <a:r>
              <a:rPr lang="en-GB" sz="2400" dirty="0" smtClean="0"/>
              <a:t> </a:t>
            </a:r>
            <a:r>
              <a:rPr lang="en-GB" sz="2400" dirty="0" err="1" smtClean="0"/>
              <a:t>Dumitrescu</a:t>
            </a:r>
            <a:r>
              <a:rPr lang="en-GB" sz="2400" dirty="0" smtClean="0"/>
              <a:t> (2), Vlad </a:t>
            </a:r>
            <a:r>
              <a:rPr lang="en-GB" sz="2400" dirty="0" err="1" smtClean="0"/>
              <a:t>Amih</a:t>
            </a:r>
            <a:r>
              <a:rPr lang="ro-RO" sz="2400" dirty="0" smtClean="0"/>
              <a:t>ăesei (2), Alexandru Antal (3)</a:t>
            </a:r>
          </a:p>
          <a:p>
            <a:pPr algn="ctr"/>
            <a:endParaRPr lang="ro-RO" sz="2400" dirty="0" smtClean="0"/>
          </a:p>
          <a:p>
            <a:pPr marL="457200" indent="-457200" algn="ctr">
              <a:buAutoNum type="arabicParenBoth"/>
            </a:pPr>
            <a:r>
              <a:rPr lang="en-GB" sz="2400" dirty="0" smtClean="0"/>
              <a:t>“Henri </a:t>
            </a:r>
            <a:r>
              <a:rPr lang="en-GB" sz="2400" dirty="0" err="1" smtClean="0"/>
              <a:t>Coand</a:t>
            </a:r>
            <a:r>
              <a:rPr lang="ro-RO" sz="2400" dirty="0" smtClean="0"/>
              <a:t>ă</a:t>
            </a:r>
            <a:r>
              <a:rPr lang="en-GB" sz="2400" dirty="0" smtClean="0"/>
              <a:t>” Air Force Academy </a:t>
            </a:r>
            <a:r>
              <a:rPr lang="ro-RO" sz="2400" dirty="0" smtClean="0"/>
              <a:t>Brașov, Romania</a:t>
            </a:r>
          </a:p>
          <a:p>
            <a:pPr marL="457200" indent="-457200" algn="ctr">
              <a:buAutoNum type="arabicParenBoth"/>
            </a:pPr>
            <a:r>
              <a:rPr lang="ro-RO" sz="2400" dirty="0" smtClean="0"/>
              <a:t>National Meteorological Administration, Bucharest, Romania</a:t>
            </a:r>
          </a:p>
          <a:p>
            <a:pPr algn="ctr"/>
            <a:r>
              <a:rPr lang="ro-RO" sz="2400" dirty="0" smtClean="0"/>
              <a:t>(3) University of Craiova, Romania</a:t>
            </a:r>
          </a:p>
          <a:p>
            <a:pPr algn="ctr"/>
            <a:r>
              <a:rPr lang="en-GB" sz="2400" b="1" dirty="0" smtClean="0"/>
              <a:t> </a:t>
            </a:r>
            <a:r>
              <a:rPr lang="en-GB" sz="2400" b="1" dirty="0"/>
              <a:t>	</a:t>
            </a:r>
          </a:p>
          <a:p>
            <a:pPr algn="ctr"/>
            <a:endParaRPr lang="en-GB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7" y="6447435"/>
            <a:ext cx="1620785" cy="4105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5520" y="6373987"/>
            <a:ext cx="1259015" cy="4603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7046" y="415484"/>
            <a:ext cx="102967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LST CCI User Workshop </a:t>
            </a:r>
            <a:r>
              <a:rPr lang="en-GB" b="1" dirty="0" smtClean="0"/>
              <a:t>2020</a:t>
            </a:r>
            <a:endParaRPr lang="ro-RO" b="1" dirty="0" smtClean="0"/>
          </a:p>
          <a:p>
            <a:pPr algn="ctr"/>
            <a:r>
              <a:rPr lang="nl-NL" b="1" dirty="0"/>
              <a:t>UK Met Office, Exeter, 24-26 June 2020</a:t>
            </a:r>
          </a:p>
          <a:p>
            <a:pPr algn="ctr"/>
            <a:endParaRPr lang="en-GB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2633" y="6049911"/>
            <a:ext cx="799491" cy="810673"/>
          </a:xfrm>
          <a:prstGeom prst="rect">
            <a:avLst/>
          </a:prstGeom>
        </p:spPr>
      </p:pic>
      <p:pic>
        <p:nvPicPr>
          <p:cNvPr id="7" name="Picture 2" descr="http://cci.esa.int/sites/default/files/cci_land_surface_tem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7" y="68084"/>
            <a:ext cx="1945809" cy="80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65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685800"/>
            <a:ext cx="8382000" cy="548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D6C2B98-9A1B-4CEC-917F-7362E17AC538}"/>
              </a:ext>
            </a:extLst>
          </p:cNvPr>
          <p:cNvSpPr txBox="1"/>
          <p:nvPr/>
        </p:nvSpPr>
        <p:spPr>
          <a:xfrm>
            <a:off x="65450" y="2279828"/>
            <a:ext cx="1839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MODIS LST over Romania at </a:t>
            </a:r>
          </a:p>
          <a:p>
            <a:r>
              <a:rPr lang="ro-RO" dirty="0" smtClean="0"/>
              <a:t>28 August 2010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0336" y="6577091"/>
            <a:ext cx="1216166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b="1" dirty="0"/>
              <a:t>Country-Scale Climatology of the Surface Urban Heat Island using MODIS</a:t>
            </a:r>
            <a:r>
              <a:rPr lang="ro-RO" sz="1200" b="1" dirty="0"/>
              <a:t> LST products</a:t>
            </a:r>
          </a:p>
        </p:txBody>
      </p:sp>
    </p:spTree>
    <p:extLst>
      <p:ext uri="{BB962C8B-B14F-4D97-AF65-F5344CB8AC3E}">
        <p14:creationId xmlns:p14="http://schemas.microsoft.com/office/powerpoint/2010/main" val="178959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E9DC77C-D31F-4FF3-AA95-565D1A103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861" y="1211575"/>
            <a:ext cx="8938278" cy="44348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6C2B98-9A1B-4CEC-917F-7362E17AC538}"/>
              </a:ext>
            </a:extLst>
          </p:cNvPr>
          <p:cNvSpPr txBox="1"/>
          <p:nvPr/>
        </p:nvSpPr>
        <p:spPr>
          <a:xfrm>
            <a:off x="2691642" y="667710"/>
            <a:ext cx="3228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Air temperature vs MODIS LST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FF169B1-6DC9-4D8B-9B05-474B72C184F4}"/>
              </a:ext>
            </a:extLst>
          </p:cNvPr>
          <p:cNvSpPr txBox="1"/>
          <p:nvPr/>
        </p:nvSpPr>
        <p:spPr>
          <a:xfrm>
            <a:off x="7043651" y="6086127"/>
            <a:ext cx="5203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/>
              <a:t>Brașov (291 k; </a:t>
            </a:r>
            <a:r>
              <a:rPr lang="ro-RO" sz="2000" dirty="0" smtClean="0"/>
              <a:t>mountain area)</a:t>
            </a:r>
            <a:endParaRPr lang="en-GB" sz="2000" dirty="0"/>
          </a:p>
        </p:txBody>
      </p:sp>
      <p:sp>
        <p:nvSpPr>
          <p:cNvPr id="6" name="Rectangle 5"/>
          <p:cNvSpPr/>
          <p:nvPr/>
        </p:nvSpPr>
        <p:spPr>
          <a:xfrm>
            <a:off x="30336" y="6577091"/>
            <a:ext cx="1216166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b="1" dirty="0"/>
              <a:t>Country-Scale Climatology of the Surface Urban Heat Island using MODIS</a:t>
            </a:r>
            <a:r>
              <a:rPr lang="ro-RO" sz="1200" b="1" dirty="0"/>
              <a:t> LST products</a:t>
            </a:r>
          </a:p>
        </p:txBody>
      </p:sp>
    </p:spTree>
    <p:extLst>
      <p:ext uri="{BB962C8B-B14F-4D97-AF65-F5344CB8AC3E}">
        <p14:creationId xmlns:p14="http://schemas.microsoft.com/office/powerpoint/2010/main" val="382120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D6C2B98-9A1B-4CEC-917F-7362E17AC538}"/>
              </a:ext>
            </a:extLst>
          </p:cNvPr>
          <p:cNvSpPr txBox="1"/>
          <p:nvPr/>
        </p:nvSpPr>
        <p:spPr>
          <a:xfrm>
            <a:off x="7423265" y="5902036"/>
            <a:ext cx="3371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Constanța (320 k; Black Sea coast)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17D584E-F569-42FE-8718-0C6F52C7C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1" y="1142995"/>
            <a:ext cx="9144018" cy="45720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336" y="6577091"/>
            <a:ext cx="1216166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b="1" dirty="0"/>
              <a:t>Country-Scale Climatology of the Surface Urban Heat Island using MODIS</a:t>
            </a:r>
            <a:r>
              <a:rPr lang="ro-RO" sz="1200" b="1" dirty="0"/>
              <a:t> LST products</a:t>
            </a:r>
          </a:p>
        </p:txBody>
      </p:sp>
    </p:spTree>
    <p:extLst>
      <p:ext uri="{BB962C8B-B14F-4D97-AF65-F5344CB8AC3E}">
        <p14:creationId xmlns:p14="http://schemas.microsoft.com/office/powerpoint/2010/main" val="67498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1828138-A0AC-409A-A18A-44A06419F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861" y="1211575"/>
            <a:ext cx="8938278" cy="44348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FF169B1-6DC9-4D8B-9B05-474B72C184F4}"/>
              </a:ext>
            </a:extLst>
          </p:cNvPr>
          <p:cNvSpPr txBox="1"/>
          <p:nvPr/>
        </p:nvSpPr>
        <p:spPr>
          <a:xfrm>
            <a:off x="7043651" y="6086127"/>
            <a:ext cx="3114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/>
              <a:t>Timișoara (333 k; </a:t>
            </a:r>
            <a:r>
              <a:rPr lang="ro-RO" sz="2000" dirty="0" smtClean="0"/>
              <a:t>plain</a:t>
            </a:r>
            <a:r>
              <a:rPr lang="en-GB" sz="2000" dirty="0" smtClean="0"/>
              <a:t> area</a:t>
            </a:r>
            <a:r>
              <a:rPr lang="ro-RO" sz="2000" dirty="0" smtClean="0"/>
              <a:t>)</a:t>
            </a:r>
            <a:endParaRPr lang="en-GB" sz="2000" dirty="0"/>
          </a:p>
        </p:txBody>
      </p:sp>
      <p:sp>
        <p:nvSpPr>
          <p:cNvPr id="6" name="Rectangle 5"/>
          <p:cNvSpPr/>
          <p:nvPr/>
        </p:nvSpPr>
        <p:spPr>
          <a:xfrm>
            <a:off x="30336" y="6577091"/>
            <a:ext cx="1216166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b="1" dirty="0"/>
              <a:t>Country-Scale Climatology of the Surface Urban Heat Island using MODIS</a:t>
            </a:r>
            <a:r>
              <a:rPr lang="ro-RO" sz="1200" b="1" dirty="0"/>
              <a:t> LST products</a:t>
            </a:r>
          </a:p>
        </p:txBody>
      </p:sp>
    </p:spTree>
    <p:extLst>
      <p:ext uri="{BB962C8B-B14F-4D97-AF65-F5344CB8AC3E}">
        <p14:creationId xmlns:p14="http://schemas.microsoft.com/office/powerpoint/2010/main" val="137553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D6C2B98-9A1B-4CEC-917F-7362E17AC538}"/>
              </a:ext>
            </a:extLst>
          </p:cNvPr>
          <p:cNvSpPr txBox="1"/>
          <p:nvPr/>
        </p:nvSpPr>
        <p:spPr>
          <a:xfrm>
            <a:off x="7423265" y="5902036"/>
            <a:ext cx="4507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Bucharest-Filaret (2,100 k; urban station)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9AADF7-9CD2-4D32-BDC7-48244902E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861" y="1211575"/>
            <a:ext cx="8938278" cy="4434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336" y="6577091"/>
            <a:ext cx="1216166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b="1" dirty="0"/>
              <a:t>Country-Scale Climatology of the Surface Urban Heat Island using MODIS</a:t>
            </a:r>
            <a:r>
              <a:rPr lang="ro-RO" sz="1200" b="1" dirty="0"/>
              <a:t> LST products</a:t>
            </a:r>
          </a:p>
        </p:txBody>
      </p:sp>
    </p:spTree>
    <p:extLst>
      <p:ext uri="{BB962C8B-B14F-4D97-AF65-F5344CB8AC3E}">
        <p14:creationId xmlns:p14="http://schemas.microsoft.com/office/powerpoint/2010/main" val="244211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C6A3382-55BE-426C-B2AD-EB90437AF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861" y="1211575"/>
            <a:ext cx="8938278" cy="44348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6C2B98-9A1B-4CEC-917F-7362E17AC538}"/>
              </a:ext>
            </a:extLst>
          </p:cNvPr>
          <p:cNvSpPr txBox="1"/>
          <p:nvPr/>
        </p:nvSpPr>
        <p:spPr>
          <a:xfrm>
            <a:off x="7423265" y="5902036"/>
            <a:ext cx="4768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Bucharest-Băneasa (2,100 k; peri-urban station)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0336" y="6577091"/>
            <a:ext cx="1216166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b="1" dirty="0"/>
              <a:t>Country-Scale Climatology of the Surface Urban Heat Island using MODIS</a:t>
            </a:r>
            <a:r>
              <a:rPr lang="ro-RO" sz="1200" b="1" dirty="0"/>
              <a:t> LST products</a:t>
            </a:r>
          </a:p>
        </p:txBody>
      </p:sp>
    </p:spTree>
    <p:extLst>
      <p:ext uri="{BB962C8B-B14F-4D97-AF65-F5344CB8AC3E}">
        <p14:creationId xmlns:p14="http://schemas.microsoft.com/office/powerpoint/2010/main" val="364452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5101" y="865296"/>
            <a:ext cx="6748122" cy="591647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0"/>
          <p:cNvSpPr txBox="1"/>
          <p:nvPr/>
        </p:nvSpPr>
        <p:spPr>
          <a:xfrm>
            <a:off x="8377306" y="2495237"/>
            <a:ext cx="3540230" cy="1171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2000" dirty="0" smtClean="0">
                <a:solidFill>
                  <a:schemeClr val="dk1"/>
                </a:solidFill>
              </a:rPr>
              <a:t>MODIS </a:t>
            </a:r>
            <a:r>
              <a:rPr lang="en" sz="2000" dirty="0">
                <a:solidFill>
                  <a:schemeClr val="dk1"/>
                </a:solidFill>
              </a:rPr>
              <a:t>LST over </a:t>
            </a:r>
            <a:r>
              <a:rPr lang="ro-RO" sz="2000" dirty="0" smtClean="0">
                <a:solidFill>
                  <a:schemeClr val="dk1"/>
                </a:solidFill>
              </a:rPr>
              <a:t>urban and peri-urban</a:t>
            </a:r>
            <a:r>
              <a:rPr lang="en" sz="2000" dirty="0" smtClean="0">
                <a:solidFill>
                  <a:schemeClr val="dk1"/>
                </a:solidFill>
              </a:rPr>
              <a:t> </a:t>
            </a:r>
            <a:r>
              <a:rPr lang="en" sz="2000" dirty="0">
                <a:solidFill>
                  <a:schemeClr val="dk1"/>
                </a:solidFill>
              </a:rPr>
              <a:t>weather stations, Bucharest (Romania)</a:t>
            </a:r>
            <a:endParaRPr sz="2400" dirty="0"/>
          </a:p>
        </p:txBody>
      </p:sp>
      <p:sp>
        <p:nvSpPr>
          <p:cNvPr id="2" name="Rounded Rectangle 1"/>
          <p:cNvSpPr/>
          <p:nvPr/>
        </p:nvSpPr>
        <p:spPr>
          <a:xfrm>
            <a:off x="5898097" y="806059"/>
            <a:ext cx="1937141" cy="597570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898097" y="281687"/>
            <a:ext cx="1937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dirty="0" smtClean="0"/>
              <a:t>Urban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898861" y="281687"/>
            <a:ext cx="1937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dirty="0" smtClean="0"/>
              <a:t>Peri-urban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770591" y="281680"/>
            <a:ext cx="1937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dirty="0" smtClean="0"/>
              <a:t>Peri-urban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1261092" y="1516775"/>
            <a:ext cx="7167856" cy="130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1261092" y="4707062"/>
            <a:ext cx="7167856" cy="130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17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513F846-B792-42E1-8D35-9608A2DE765F}"/>
              </a:ext>
            </a:extLst>
          </p:cNvPr>
          <p:cNvSpPr txBox="1"/>
          <p:nvPr/>
        </p:nvSpPr>
        <p:spPr>
          <a:xfrm>
            <a:off x="2102244" y="1767006"/>
            <a:ext cx="902849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3600" dirty="0">
                <a:solidFill>
                  <a:schemeClr val="bg1">
                    <a:lumMod val="75000"/>
                  </a:schemeClr>
                </a:solidFill>
              </a:rPr>
              <a:t>Rationale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3600" dirty="0">
                <a:solidFill>
                  <a:schemeClr val="bg1">
                    <a:lumMod val="75000"/>
                  </a:schemeClr>
                </a:solidFill>
              </a:rPr>
              <a:t>LST retrieval from MODIS</a:t>
            </a:r>
            <a:r>
              <a:rPr lang="ro-RO" sz="3600" dirty="0">
                <a:solidFill>
                  <a:schemeClr val="bg1">
                    <a:lumMod val="75000"/>
                  </a:schemeClr>
                </a:solidFill>
              </a:rPr>
              <a:t>. Data and methods</a:t>
            </a:r>
            <a:endParaRPr lang="en-GB" sz="3600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3600" b="1" dirty="0"/>
              <a:t>Quantifying the </a:t>
            </a:r>
            <a:r>
              <a:rPr lang="en-GB" sz="3600" b="1" dirty="0" smtClean="0"/>
              <a:t>SUHI </a:t>
            </a:r>
            <a:r>
              <a:rPr lang="en-GB" sz="3600" b="1" dirty="0"/>
              <a:t>intensity 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3600" dirty="0">
                <a:solidFill>
                  <a:schemeClr val="bg1">
                    <a:lumMod val="75000"/>
                  </a:schemeClr>
                </a:solidFill>
              </a:rPr>
              <a:t>Assessment of thermal hazard-risk associated to intense </a:t>
            </a:r>
            <a:r>
              <a:rPr lang="en-GB" sz="3600" dirty="0" smtClean="0">
                <a:solidFill>
                  <a:schemeClr val="bg1">
                    <a:lumMod val="75000"/>
                  </a:schemeClr>
                </a:solidFill>
              </a:rPr>
              <a:t>SUHI</a:t>
            </a:r>
            <a:endParaRPr lang="en-GB" sz="3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336" y="6577091"/>
            <a:ext cx="1216166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b="1" dirty="0"/>
              <a:t>Country-Scale Climatology of the Surface Urban Heat Island using MODIS</a:t>
            </a:r>
            <a:r>
              <a:rPr lang="ro-RO" sz="1200" b="1" dirty="0"/>
              <a:t> LST products</a:t>
            </a:r>
          </a:p>
        </p:txBody>
      </p:sp>
    </p:spTree>
    <p:extLst>
      <p:ext uri="{BB962C8B-B14F-4D97-AF65-F5344CB8AC3E}">
        <p14:creationId xmlns:p14="http://schemas.microsoft.com/office/powerpoint/2010/main" val="263519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CB7B9B4-0B08-4E7C-A150-15DA1DAB269F}"/>
              </a:ext>
            </a:extLst>
          </p:cNvPr>
          <p:cNvSpPr txBox="1"/>
          <p:nvPr/>
        </p:nvSpPr>
        <p:spPr>
          <a:xfrm>
            <a:off x="3325092" y="1966401"/>
            <a:ext cx="5311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4400" dirty="0"/>
              <a:t>SUHI = LST_U – LST_R</a:t>
            </a:r>
            <a:endParaRPr lang="en-GB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0616558-6792-4FDD-9BA6-2961F66224B5}"/>
              </a:ext>
            </a:extLst>
          </p:cNvPr>
          <p:cNvSpPr txBox="1"/>
          <p:nvPr/>
        </p:nvSpPr>
        <p:spPr>
          <a:xfrm>
            <a:off x="407324" y="3585556"/>
            <a:ext cx="115048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2800" dirty="0"/>
              <a:t>SUHI: Surface Urban Heat Island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2800" dirty="0"/>
              <a:t>LST-U: urban pixels from built-up administrative perimeter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2800" dirty="0"/>
              <a:t>LST-R: non-urban pixels from rural buffer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2800" dirty="0"/>
              <a:t>Rural buffer: buffer around the built-up perimeter; (1/2 * </a:t>
            </a:r>
            <a:r>
              <a:rPr lang="ro-RO" sz="2800" dirty="0">
                <a:solidFill>
                  <a:srgbClr val="000000"/>
                </a:solidFill>
                <a:ea typeface="Arial" panose="020B0604020202020204" pitchFamily="34" charset="0"/>
              </a:rPr>
              <a:t>Average distance between the city centroid and the urban perimeter nodes</a:t>
            </a:r>
            <a:r>
              <a:rPr lang="ro-RO" sz="2800" dirty="0" smtClean="0"/>
              <a:t>)</a:t>
            </a:r>
            <a:endParaRPr lang="en-GB" sz="2800" dirty="0"/>
          </a:p>
        </p:txBody>
      </p:sp>
      <p:sp>
        <p:nvSpPr>
          <p:cNvPr id="7" name="Rectangle 6"/>
          <p:cNvSpPr/>
          <p:nvPr/>
        </p:nvSpPr>
        <p:spPr>
          <a:xfrm>
            <a:off x="30336" y="6577091"/>
            <a:ext cx="1216166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b="1" dirty="0"/>
              <a:t>Country-Scale Climatology of the Surface Urban Heat Island using MODIS</a:t>
            </a:r>
            <a:r>
              <a:rPr lang="ro-RO" sz="1200" b="1" dirty="0"/>
              <a:t> LST products</a:t>
            </a:r>
          </a:p>
        </p:txBody>
      </p:sp>
    </p:spTree>
    <p:extLst>
      <p:ext uri="{BB962C8B-B14F-4D97-AF65-F5344CB8AC3E}">
        <p14:creationId xmlns:p14="http://schemas.microsoft.com/office/powerpoint/2010/main" val="260167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170" y="1282884"/>
            <a:ext cx="6080219" cy="44968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CB7B9B4-0B08-4E7C-A150-15DA1DAB269F}"/>
              </a:ext>
            </a:extLst>
          </p:cNvPr>
          <p:cNvSpPr txBox="1"/>
          <p:nvPr/>
        </p:nvSpPr>
        <p:spPr>
          <a:xfrm>
            <a:off x="543964" y="2705725"/>
            <a:ext cx="4792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4000" dirty="0"/>
              <a:t>SUHI = LST_U – LST_R</a:t>
            </a:r>
            <a:endParaRPr lang="en-GB" sz="4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9E0CC33-99D1-45DF-8419-49F210E90F5A}"/>
              </a:ext>
            </a:extLst>
          </p:cNvPr>
          <p:cNvSpPr/>
          <p:nvPr/>
        </p:nvSpPr>
        <p:spPr>
          <a:xfrm>
            <a:off x="635404" y="5368618"/>
            <a:ext cx="4996120" cy="74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o-RO" dirty="0">
                <a:solidFill>
                  <a:srgbClr val="000000"/>
                </a:solidFill>
                <a:ea typeface="Arial" panose="020B0604020202020204" pitchFamily="34" charset="0"/>
              </a:rPr>
              <a:t>Rural buffer for Brașov. Average distance between the city centroid and the urban perimeter nodes</a:t>
            </a:r>
            <a:endParaRPr lang="en-GB" sz="2000" dirty="0">
              <a:effectLst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E77627A-887E-459C-BD41-6D578FE556C0}"/>
              </a:ext>
            </a:extLst>
          </p:cNvPr>
          <p:cNvSpPr/>
          <p:nvPr/>
        </p:nvSpPr>
        <p:spPr>
          <a:xfrm>
            <a:off x="8390528" y="3044279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/>
              <a:t>LST_U</a:t>
            </a:r>
            <a:endParaRPr lang="en-GB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F6B733B-7A3B-4159-8928-5A32F46329E6}"/>
              </a:ext>
            </a:extLst>
          </p:cNvPr>
          <p:cNvSpPr/>
          <p:nvPr/>
        </p:nvSpPr>
        <p:spPr>
          <a:xfrm>
            <a:off x="9386271" y="2623651"/>
            <a:ext cx="748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/>
              <a:t>LST_R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44703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513F846-B792-42E1-8D35-9608A2DE765F}"/>
              </a:ext>
            </a:extLst>
          </p:cNvPr>
          <p:cNvSpPr txBox="1"/>
          <p:nvPr/>
        </p:nvSpPr>
        <p:spPr>
          <a:xfrm>
            <a:off x="2102243" y="1767006"/>
            <a:ext cx="899524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3600" dirty="0"/>
              <a:t>Rationale</a:t>
            </a:r>
            <a:r>
              <a:rPr lang="ro-RO" sz="3600" dirty="0"/>
              <a:t>. Objectives</a:t>
            </a:r>
            <a:endParaRPr lang="en-GB" sz="3600" dirty="0"/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3600" dirty="0"/>
              <a:t>LST retrieval from MODIS</a:t>
            </a:r>
            <a:r>
              <a:rPr lang="ro-RO" sz="3600" dirty="0"/>
              <a:t>. Data and methods</a:t>
            </a:r>
            <a:endParaRPr lang="en-GB" sz="3600" dirty="0"/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3600" dirty="0"/>
              <a:t>Quantifying the </a:t>
            </a:r>
            <a:r>
              <a:rPr lang="ro-RO" sz="3600" dirty="0"/>
              <a:t>S</a:t>
            </a:r>
            <a:r>
              <a:rPr lang="en-GB" sz="3600" dirty="0"/>
              <a:t>UHI intensity 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3600" dirty="0"/>
              <a:t>Assessment of thermal hazard-risk associated to intense </a:t>
            </a:r>
            <a:r>
              <a:rPr lang="ro-RO" sz="3600" dirty="0"/>
              <a:t>S</a:t>
            </a:r>
            <a:r>
              <a:rPr lang="en-GB" sz="3600" dirty="0"/>
              <a:t>UHI</a:t>
            </a:r>
          </a:p>
        </p:txBody>
      </p:sp>
      <p:sp>
        <p:nvSpPr>
          <p:cNvPr id="2" name="Rectangle 1"/>
          <p:cNvSpPr/>
          <p:nvPr/>
        </p:nvSpPr>
        <p:spPr>
          <a:xfrm>
            <a:off x="6393200" y="6052539"/>
            <a:ext cx="5178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336699"/>
                </a:solidFill>
                <a:latin typeface="Verdana" panose="020B0604030504040204" pitchFamily="34" charset="0"/>
              </a:rPr>
              <a:t>Land Surface Temperature CCI project</a:t>
            </a:r>
            <a:endParaRPr lang="en-GB" b="1" i="0" dirty="0">
              <a:solidFill>
                <a:srgbClr val="336699"/>
              </a:solidFill>
              <a:effectLst/>
              <a:latin typeface="Verdana" panose="020B0604030504040204" pitchFamily="34" charset="0"/>
            </a:endParaRPr>
          </a:p>
        </p:txBody>
      </p:sp>
      <p:pic>
        <p:nvPicPr>
          <p:cNvPr id="1026" name="Picture 2" descr="http://cci.esa.int/sites/default/files/cci_land_surface_tem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17" y="5584848"/>
            <a:ext cx="2531288" cy="105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3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FF169B1-6DC9-4D8B-9B05-474B72C184F4}"/>
              </a:ext>
            </a:extLst>
          </p:cNvPr>
          <p:cNvSpPr txBox="1"/>
          <p:nvPr/>
        </p:nvSpPr>
        <p:spPr>
          <a:xfrm>
            <a:off x="7043651" y="6086127"/>
            <a:ext cx="5203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/>
              <a:t>Brașov (291 k; mountain neighborhood in </a:t>
            </a:r>
            <a:r>
              <a:rPr lang="ro-RO" sz="2000" dirty="0" smtClean="0"/>
              <a:t>S</a:t>
            </a:r>
            <a:r>
              <a:rPr lang="en-GB" sz="2000" dirty="0" err="1" smtClean="0"/>
              <a:t>outh</a:t>
            </a:r>
            <a:r>
              <a:rPr lang="ro-RO" sz="2000" dirty="0" smtClean="0"/>
              <a:t>)</a:t>
            </a:r>
            <a:endParaRPr lang="en-GB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A7BFBBD-A4DF-4215-851C-657FE6437213}"/>
              </a:ext>
            </a:extLst>
          </p:cNvPr>
          <p:cNvSpPr txBox="1"/>
          <p:nvPr/>
        </p:nvSpPr>
        <p:spPr>
          <a:xfrm>
            <a:off x="4530437" y="571817"/>
            <a:ext cx="2651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/>
              <a:t>Monthly LST </a:t>
            </a:r>
            <a:r>
              <a:rPr lang="ro-RO" sz="2000" dirty="0" smtClean="0"/>
              <a:t>- Daytime</a:t>
            </a:r>
            <a:endParaRPr lang="en-GB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A7BFBBD-A4DF-4215-851C-657FE6437213}"/>
              </a:ext>
            </a:extLst>
          </p:cNvPr>
          <p:cNvSpPr txBox="1"/>
          <p:nvPr/>
        </p:nvSpPr>
        <p:spPr>
          <a:xfrm>
            <a:off x="960233" y="5348221"/>
            <a:ext cx="4157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 smtClean="0"/>
              <a:t>Green line</a:t>
            </a:r>
            <a:r>
              <a:rPr lang="en-GB" sz="2000" dirty="0" smtClean="0"/>
              <a:t> =</a:t>
            </a:r>
            <a:r>
              <a:rPr lang="ro-RO" sz="2000" dirty="0" smtClean="0"/>
              <a:t> LST </a:t>
            </a:r>
            <a:r>
              <a:rPr lang="en-GB" sz="2000" dirty="0" smtClean="0"/>
              <a:t>&gt; the 95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percentile </a:t>
            </a:r>
          </a:p>
          <a:p>
            <a:r>
              <a:rPr lang="en-GB" sz="2000" dirty="0" smtClean="0"/>
              <a:t>White pixels = water</a:t>
            </a:r>
          </a:p>
          <a:p>
            <a:r>
              <a:rPr lang="en-GB" sz="2000" dirty="0" smtClean="0"/>
              <a:t>Black line = built-up area</a:t>
            </a:r>
            <a:endParaRPr lang="ro-RO" sz="2000" dirty="0" smtClean="0"/>
          </a:p>
          <a:p>
            <a:r>
              <a:rPr lang="ro-RO" sz="2000" dirty="0" smtClean="0"/>
              <a:t>Dot line = rural buffer </a:t>
            </a: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8" y="1110125"/>
            <a:ext cx="10058400" cy="413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5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FF169B1-6DC9-4D8B-9B05-474B72C184F4}"/>
              </a:ext>
            </a:extLst>
          </p:cNvPr>
          <p:cNvSpPr txBox="1"/>
          <p:nvPr/>
        </p:nvSpPr>
        <p:spPr>
          <a:xfrm>
            <a:off x="7043651" y="6086127"/>
            <a:ext cx="5203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 smtClean="0"/>
              <a:t>Constanța (</a:t>
            </a:r>
            <a:r>
              <a:rPr lang="ro-RO" sz="2000" dirty="0" smtClean="0"/>
              <a:t>319</a:t>
            </a:r>
            <a:r>
              <a:rPr lang="ro-RO" sz="2000" dirty="0" smtClean="0"/>
              <a:t> </a:t>
            </a:r>
            <a:r>
              <a:rPr lang="ro-RO" sz="2000" dirty="0"/>
              <a:t>k; </a:t>
            </a:r>
            <a:r>
              <a:rPr lang="ro-RO" sz="2000" dirty="0" smtClean="0"/>
              <a:t>Black Sea Coast)</a:t>
            </a:r>
            <a:endParaRPr lang="en-GB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A7BFBBD-A4DF-4215-851C-657FE6437213}"/>
              </a:ext>
            </a:extLst>
          </p:cNvPr>
          <p:cNvSpPr txBox="1"/>
          <p:nvPr/>
        </p:nvSpPr>
        <p:spPr>
          <a:xfrm>
            <a:off x="4530437" y="571817"/>
            <a:ext cx="2651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/>
              <a:t>Monthly LST </a:t>
            </a:r>
            <a:r>
              <a:rPr lang="ro-RO" sz="2000" dirty="0" smtClean="0"/>
              <a:t>- Daytime</a:t>
            </a:r>
            <a:endParaRPr lang="en-GB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A7BFBBD-A4DF-4215-851C-657FE6437213}"/>
              </a:ext>
            </a:extLst>
          </p:cNvPr>
          <p:cNvSpPr txBox="1"/>
          <p:nvPr/>
        </p:nvSpPr>
        <p:spPr>
          <a:xfrm>
            <a:off x="960233" y="5348221"/>
            <a:ext cx="4157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 smtClean="0"/>
              <a:t>Green line</a:t>
            </a:r>
            <a:r>
              <a:rPr lang="en-GB" sz="2000" dirty="0" smtClean="0"/>
              <a:t> =</a:t>
            </a:r>
            <a:r>
              <a:rPr lang="ro-RO" sz="2000" dirty="0" smtClean="0"/>
              <a:t> LST </a:t>
            </a:r>
            <a:r>
              <a:rPr lang="en-GB" sz="2000" dirty="0" smtClean="0"/>
              <a:t>&gt; the 95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percentile </a:t>
            </a:r>
          </a:p>
          <a:p>
            <a:r>
              <a:rPr lang="en-GB" sz="2000" dirty="0" smtClean="0"/>
              <a:t>White pixels = water</a:t>
            </a:r>
          </a:p>
          <a:p>
            <a:r>
              <a:rPr lang="en-GB" sz="2000" dirty="0" smtClean="0"/>
              <a:t>Black line = built-up area</a:t>
            </a:r>
            <a:endParaRPr lang="ro-RO" sz="2000" dirty="0"/>
          </a:p>
          <a:p>
            <a:r>
              <a:rPr lang="ro-RO" sz="2000" dirty="0"/>
              <a:t>Dot line = rural buffer </a:t>
            </a:r>
            <a:endParaRPr lang="en-GB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8" y="1178121"/>
            <a:ext cx="10058400" cy="401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6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FF169B1-6DC9-4D8B-9B05-474B72C184F4}"/>
              </a:ext>
            </a:extLst>
          </p:cNvPr>
          <p:cNvSpPr txBox="1"/>
          <p:nvPr/>
        </p:nvSpPr>
        <p:spPr>
          <a:xfrm>
            <a:off x="7043651" y="6086127"/>
            <a:ext cx="3114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/>
              <a:t>Timișoara (333 k; </a:t>
            </a:r>
            <a:r>
              <a:rPr lang="ro-RO" sz="2000" dirty="0" smtClean="0"/>
              <a:t>plain</a:t>
            </a:r>
            <a:r>
              <a:rPr lang="en-GB" sz="2000" dirty="0" smtClean="0"/>
              <a:t> area</a:t>
            </a:r>
            <a:r>
              <a:rPr lang="ro-RO" sz="2000" dirty="0" smtClean="0"/>
              <a:t>)</a:t>
            </a:r>
            <a:endParaRPr lang="en-GB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BC559F7-46ED-40BF-98ED-569451691F77}"/>
              </a:ext>
            </a:extLst>
          </p:cNvPr>
          <p:cNvSpPr txBox="1"/>
          <p:nvPr/>
        </p:nvSpPr>
        <p:spPr>
          <a:xfrm>
            <a:off x="4530437" y="571817"/>
            <a:ext cx="2651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/>
              <a:t>Monthly LST - Daytime</a:t>
            </a:r>
            <a:endParaRPr lang="en-GB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A7BFBBD-A4DF-4215-851C-657FE6437213}"/>
              </a:ext>
            </a:extLst>
          </p:cNvPr>
          <p:cNvSpPr txBox="1"/>
          <p:nvPr/>
        </p:nvSpPr>
        <p:spPr>
          <a:xfrm>
            <a:off x="960233" y="5348221"/>
            <a:ext cx="4157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 smtClean="0"/>
              <a:t>Green line</a:t>
            </a:r>
            <a:r>
              <a:rPr lang="en-GB" sz="2000" dirty="0" smtClean="0"/>
              <a:t> =</a:t>
            </a:r>
            <a:r>
              <a:rPr lang="ro-RO" sz="2000" dirty="0" smtClean="0"/>
              <a:t> LST </a:t>
            </a:r>
            <a:r>
              <a:rPr lang="en-GB" sz="2000" dirty="0" smtClean="0"/>
              <a:t>&gt; the 95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percentile </a:t>
            </a:r>
          </a:p>
          <a:p>
            <a:r>
              <a:rPr lang="en-GB" sz="2000" dirty="0" smtClean="0"/>
              <a:t>White pixels = water</a:t>
            </a:r>
          </a:p>
          <a:p>
            <a:r>
              <a:rPr lang="en-GB" sz="2000" dirty="0" smtClean="0"/>
              <a:t>Black line = built-up area</a:t>
            </a:r>
            <a:endParaRPr lang="ro-RO" sz="2000" dirty="0" smtClean="0"/>
          </a:p>
          <a:p>
            <a:r>
              <a:rPr lang="ro-RO" sz="2000" dirty="0"/>
              <a:t>Dot line = rural </a:t>
            </a:r>
            <a:r>
              <a:rPr lang="ro-RO" sz="2000" dirty="0" smtClean="0"/>
              <a:t>buffer</a:t>
            </a:r>
            <a:r>
              <a:rPr lang="ro-RO" sz="2000" dirty="0" smtClean="0"/>
              <a:t> </a:t>
            </a: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8" y="1220325"/>
            <a:ext cx="10058400" cy="394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6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FF169B1-6DC9-4D8B-9B05-474B72C184F4}"/>
              </a:ext>
            </a:extLst>
          </p:cNvPr>
          <p:cNvSpPr txBox="1"/>
          <p:nvPr/>
        </p:nvSpPr>
        <p:spPr>
          <a:xfrm>
            <a:off x="7043650" y="6086127"/>
            <a:ext cx="3777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/>
              <a:t>Bucharest (</a:t>
            </a:r>
            <a:r>
              <a:rPr lang="ro-RO" sz="2000" dirty="0" smtClean="0"/>
              <a:t>2,100 </a:t>
            </a:r>
            <a:r>
              <a:rPr lang="ro-RO" sz="2000" dirty="0"/>
              <a:t>k; </a:t>
            </a:r>
            <a:r>
              <a:rPr lang="ro-RO" sz="2000" dirty="0" smtClean="0"/>
              <a:t>plain area)</a:t>
            </a:r>
            <a:endParaRPr lang="en-GB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7749FA4-3D1F-4931-A374-94C31970D23D}"/>
              </a:ext>
            </a:extLst>
          </p:cNvPr>
          <p:cNvSpPr txBox="1"/>
          <p:nvPr/>
        </p:nvSpPr>
        <p:spPr>
          <a:xfrm>
            <a:off x="4530437" y="571817"/>
            <a:ext cx="2651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/>
              <a:t>Monthly LST - Daytime</a:t>
            </a:r>
            <a:endParaRPr lang="en-GB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A7BFBBD-A4DF-4215-851C-657FE6437213}"/>
              </a:ext>
            </a:extLst>
          </p:cNvPr>
          <p:cNvSpPr txBox="1"/>
          <p:nvPr/>
        </p:nvSpPr>
        <p:spPr>
          <a:xfrm>
            <a:off x="879118" y="5778350"/>
            <a:ext cx="53353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 smtClean="0"/>
              <a:t>Green line</a:t>
            </a:r>
            <a:r>
              <a:rPr lang="en-GB" sz="2000" dirty="0" smtClean="0"/>
              <a:t> =</a:t>
            </a:r>
            <a:r>
              <a:rPr lang="ro-RO" sz="2000" dirty="0" smtClean="0"/>
              <a:t> LST </a:t>
            </a:r>
            <a:r>
              <a:rPr lang="en-GB" sz="2000" dirty="0" smtClean="0"/>
              <a:t>&gt; the 95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percentile </a:t>
            </a:r>
          </a:p>
          <a:p>
            <a:r>
              <a:rPr lang="en-GB" sz="2000" dirty="0" smtClean="0"/>
              <a:t>White pixels = water</a:t>
            </a:r>
          </a:p>
          <a:p>
            <a:r>
              <a:rPr lang="en-GB" sz="2000" dirty="0" smtClean="0"/>
              <a:t>Black line = built-up area</a:t>
            </a:r>
            <a:r>
              <a:rPr lang="ro-RO" sz="2000" dirty="0" smtClean="0"/>
              <a:t>; </a:t>
            </a:r>
            <a:r>
              <a:rPr lang="ro-RO" sz="2000" dirty="0"/>
              <a:t>Dot line = rural buffer </a:t>
            </a:r>
            <a:endParaRPr lang="en-GB" sz="2000" dirty="0"/>
          </a:p>
          <a:p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18" y="1074955"/>
            <a:ext cx="10058400" cy="453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FF169B1-6DC9-4D8B-9B05-474B72C184F4}"/>
              </a:ext>
            </a:extLst>
          </p:cNvPr>
          <p:cNvSpPr txBox="1"/>
          <p:nvPr/>
        </p:nvSpPr>
        <p:spPr>
          <a:xfrm>
            <a:off x="7043650" y="6086127"/>
            <a:ext cx="526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/>
              <a:t>Brașov (291 k; mountain neighborhood in </a:t>
            </a:r>
            <a:r>
              <a:rPr lang="ro-RO" sz="2000" dirty="0" smtClean="0"/>
              <a:t>S</a:t>
            </a:r>
            <a:r>
              <a:rPr lang="en-GB" sz="2000" dirty="0" err="1" smtClean="0"/>
              <a:t>outh</a:t>
            </a:r>
            <a:r>
              <a:rPr lang="ro-RO" sz="2000" dirty="0" smtClean="0"/>
              <a:t>)</a:t>
            </a:r>
            <a:endParaRPr lang="en-GB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A7BFBBD-A4DF-4215-851C-657FE6437213}"/>
              </a:ext>
            </a:extLst>
          </p:cNvPr>
          <p:cNvSpPr txBox="1"/>
          <p:nvPr/>
        </p:nvSpPr>
        <p:spPr>
          <a:xfrm>
            <a:off x="4530437" y="571817"/>
            <a:ext cx="3150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/>
              <a:t>Monthly LST - Nighttime</a:t>
            </a:r>
            <a:endParaRPr lang="en-GB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A7BFBBD-A4DF-4215-851C-657FE6437213}"/>
              </a:ext>
            </a:extLst>
          </p:cNvPr>
          <p:cNvSpPr txBox="1"/>
          <p:nvPr/>
        </p:nvSpPr>
        <p:spPr>
          <a:xfrm>
            <a:off x="960233" y="5348221"/>
            <a:ext cx="4157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 smtClean="0"/>
              <a:t>Green line</a:t>
            </a:r>
            <a:r>
              <a:rPr lang="en-GB" sz="2000" dirty="0" smtClean="0"/>
              <a:t> =</a:t>
            </a:r>
            <a:r>
              <a:rPr lang="ro-RO" sz="2000" dirty="0" smtClean="0"/>
              <a:t> LST </a:t>
            </a:r>
            <a:r>
              <a:rPr lang="en-GB" sz="2000" dirty="0" smtClean="0"/>
              <a:t>&gt; the 95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percentile </a:t>
            </a:r>
          </a:p>
          <a:p>
            <a:r>
              <a:rPr lang="en-GB" sz="2000" dirty="0" smtClean="0"/>
              <a:t>White pixels = water</a:t>
            </a:r>
          </a:p>
          <a:p>
            <a:r>
              <a:rPr lang="en-GB" sz="2000" dirty="0" smtClean="0"/>
              <a:t>Black line = built-up area</a:t>
            </a:r>
            <a:endParaRPr lang="ro-RO" sz="2000" dirty="0"/>
          </a:p>
          <a:p>
            <a:r>
              <a:rPr lang="ro-RO" sz="2000" dirty="0"/>
              <a:t>Dot line = rural buffer 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8" y="1110125"/>
            <a:ext cx="10058400" cy="413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3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FF169B1-6DC9-4D8B-9B05-474B72C184F4}"/>
              </a:ext>
            </a:extLst>
          </p:cNvPr>
          <p:cNvSpPr txBox="1"/>
          <p:nvPr/>
        </p:nvSpPr>
        <p:spPr>
          <a:xfrm>
            <a:off x="7043651" y="6086127"/>
            <a:ext cx="5203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 smtClean="0"/>
              <a:t>Constanța (</a:t>
            </a:r>
            <a:r>
              <a:rPr lang="ro-RO" sz="2000" dirty="0" smtClean="0"/>
              <a:t>319</a:t>
            </a:r>
            <a:r>
              <a:rPr lang="ro-RO" sz="2000" dirty="0" smtClean="0"/>
              <a:t> </a:t>
            </a:r>
            <a:r>
              <a:rPr lang="ro-RO" sz="2000" dirty="0"/>
              <a:t>k; </a:t>
            </a:r>
            <a:r>
              <a:rPr lang="ro-RO" sz="2000" dirty="0" smtClean="0"/>
              <a:t>Black Sea Coast)</a:t>
            </a:r>
            <a:endParaRPr lang="en-GB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A7BFBBD-A4DF-4215-851C-657FE6437213}"/>
              </a:ext>
            </a:extLst>
          </p:cNvPr>
          <p:cNvSpPr txBox="1"/>
          <p:nvPr/>
        </p:nvSpPr>
        <p:spPr>
          <a:xfrm>
            <a:off x="4530437" y="571817"/>
            <a:ext cx="3062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/>
              <a:t>Monthly LST </a:t>
            </a:r>
            <a:r>
              <a:rPr lang="ro-RO" sz="2000" dirty="0" smtClean="0"/>
              <a:t>- Nighttime</a:t>
            </a: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8" y="1178121"/>
            <a:ext cx="10058400" cy="40183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A7BFBBD-A4DF-4215-851C-657FE6437213}"/>
              </a:ext>
            </a:extLst>
          </p:cNvPr>
          <p:cNvSpPr txBox="1"/>
          <p:nvPr/>
        </p:nvSpPr>
        <p:spPr>
          <a:xfrm>
            <a:off x="960233" y="5348221"/>
            <a:ext cx="4157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 smtClean="0"/>
              <a:t>Green line</a:t>
            </a:r>
            <a:r>
              <a:rPr lang="en-GB" sz="2000" dirty="0" smtClean="0"/>
              <a:t> =</a:t>
            </a:r>
            <a:r>
              <a:rPr lang="ro-RO" sz="2000" dirty="0" smtClean="0"/>
              <a:t> LST </a:t>
            </a:r>
            <a:r>
              <a:rPr lang="en-GB" sz="2000" dirty="0" smtClean="0"/>
              <a:t>&gt; the 95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percentile </a:t>
            </a:r>
          </a:p>
          <a:p>
            <a:r>
              <a:rPr lang="en-GB" sz="2000" dirty="0" smtClean="0"/>
              <a:t>White pixels = water</a:t>
            </a:r>
          </a:p>
          <a:p>
            <a:r>
              <a:rPr lang="en-GB" sz="2000" dirty="0" smtClean="0"/>
              <a:t>Black line = built-up area</a:t>
            </a:r>
            <a:endParaRPr lang="ro-RO" sz="2000" dirty="0"/>
          </a:p>
          <a:p>
            <a:r>
              <a:rPr lang="ro-RO" sz="2000" dirty="0"/>
              <a:t>Dot line = rural buffer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89164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FF169B1-6DC9-4D8B-9B05-474B72C184F4}"/>
              </a:ext>
            </a:extLst>
          </p:cNvPr>
          <p:cNvSpPr txBox="1"/>
          <p:nvPr/>
        </p:nvSpPr>
        <p:spPr>
          <a:xfrm>
            <a:off x="7043651" y="6086127"/>
            <a:ext cx="3114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/>
              <a:t>Timișoara (333 k; </a:t>
            </a:r>
            <a:r>
              <a:rPr lang="ro-RO" sz="2000" dirty="0" smtClean="0"/>
              <a:t>plain</a:t>
            </a:r>
            <a:r>
              <a:rPr lang="en-GB" sz="2000" dirty="0" smtClean="0"/>
              <a:t> area</a:t>
            </a:r>
            <a:r>
              <a:rPr lang="ro-RO" sz="2000" dirty="0" smtClean="0"/>
              <a:t>)</a:t>
            </a:r>
            <a:endParaRPr lang="en-GB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BC559F7-46ED-40BF-98ED-569451691F77}"/>
              </a:ext>
            </a:extLst>
          </p:cNvPr>
          <p:cNvSpPr txBox="1"/>
          <p:nvPr/>
        </p:nvSpPr>
        <p:spPr>
          <a:xfrm>
            <a:off x="4530437" y="571817"/>
            <a:ext cx="2984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/>
              <a:t>Monthly LST - Nighttime</a:t>
            </a: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8" y="1220325"/>
            <a:ext cx="10058400" cy="39429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A7BFBBD-A4DF-4215-851C-657FE6437213}"/>
              </a:ext>
            </a:extLst>
          </p:cNvPr>
          <p:cNvSpPr txBox="1"/>
          <p:nvPr/>
        </p:nvSpPr>
        <p:spPr>
          <a:xfrm>
            <a:off x="960233" y="5348221"/>
            <a:ext cx="4157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 smtClean="0"/>
              <a:t>Green line</a:t>
            </a:r>
            <a:r>
              <a:rPr lang="en-GB" sz="2000" dirty="0" smtClean="0"/>
              <a:t> =</a:t>
            </a:r>
            <a:r>
              <a:rPr lang="ro-RO" sz="2000" dirty="0" smtClean="0"/>
              <a:t> LST </a:t>
            </a:r>
            <a:r>
              <a:rPr lang="en-GB" sz="2000" dirty="0" smtClean="0"/>
              <a:t>&gt; the 95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percentile </a:t>
            </a:r>
          </a:p>
          <a:p>
            <a:r>
              <a:rPr lang="en-GB" sz="2000" dirty="0" smtClean="0"/>
              <a:t>White pixels = water</a:t>
            </a:r>
          </a:p>
          <a:p>
            <a:r>
              <a:rPr lang="en-GB" sz="2000" dirty="0" smtClean="0"/>
              <a:t>Black line = built-up area</a:t>
            </a:r>
            <a:endParaRPr lang="ro-RO" sz="2000" dirty="0"/>
          </a:p>
          <a:p>
            <a:r>
              <a:rPr lang="ro-RO" sz="2000" dirty="0"/>
              <a:t>Dot line = rural buffer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54991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FF169B1-6DC9-4D8B-9B05-474B72C184F4}"/>
              </a:ext>
            </a:extLst>
          </p:cNvPr>
          <p:cNvSpPr txBox="1"/>
          <p:nvPr/>
        </p:nvSpPr>
        <p:spPr>
          <a:xfrm>
            <a:off x="7043650" y="6086127"/>
            <a:ext cx="3578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/>
              <a:t>Bucharest (</a:t>
            </a:r>
            <a:r>
              <a:rPr lang="ro-RO" sz="2000" dirty="0" smtClean="0"/>
              <a:t>2,100 </a:t>
            </a:r>
            <a:r>
              <a:rPr lang="ro-RO" sz="2000" dirty="0"/>
              <a:t>k; </a:t>
            </a:r>
            <a:r>
              <a:rPr lang="ro-RO" sz="2000" dirty="0" smtClean="0"/>
              <a:t>plain</a:t>
            </a:r>
            <a:r>
              <a:rPr lang="en-GB" sz="2000" dirty="0" smtClean="0"/>
              <a:t> area</a:t>
            </a:r>
            <a:r>
              <a:rPr lang="ro-RO" sz="2000" dirty="0" smtClean="0"/>
              <a:t>)</a:t>
            </a:r>
            <a:endParaRPr lang="en-GB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7749FA4-3D1F-4931-A374-94C31970D23D}"/>
              </a:ext>
            </a:extLst>
          </p:cNvPr>
          <p:cNvSpPr txBox="1"/>
          <p:nvPr/>
        </p:nvSpPr>
        <p:spPr>
          <a:xfrm>
            <a:off x="4530437" y="571817"/>
            <a:ext cx="3108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/>
              <a:t>Monthly LST - Nighttime</a:t>
            </a: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18" y="1074955"/>
            <a:ext cx="10058400" cy="4538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A7BFBBD-A4DF-4215-851C-657FE6437213}"/>
              </a:ext>
            </a:extLst>
          </p:cNvPr>
          <p:cNvSpPr txBox="1"/>
          <p:nvPr/>
        </p:nvSpPr>
        <p:spPr>
          <a:xfrm>
            <a:off x="879118" y="5778350"/>
            <a:ext cx="53353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 smtClean="0"/>
              <a:t>Green line</a:t>
            </a:r>
            <a:r>
              <a:rPr lang="en-GB" sz="2000" dirty="0" smtClean="0"/>
              <a:t> =</a:t>
            </a:r>
            <a:r>
              <a:rPr lang="ro-RO" sz="2000" dirty="0" smtClean="0"/>
              <a:t> LST </a:t>
            </a:r>
            <a:r>
              <a:rPr lang="en-GB" sz="2000" dirty="0" smtClean="0"/>
              <a:t>&gt; the 95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percentile </a:t>
            </a:r>
          </a:p>
          <a:p>
            <a:r>
              <a:rPr lang="en-GB" sz="2000" dirty="0" smtClean="0"/>
              <a:t>White pixels = water</a:t>
            </a:r>
          </a:p>
          <a:p>
            <a:r>
              <a:rPr lang="en-GB" sz="2000" dirty="0" smtClean="0"/>
              <a:t>Black line = built-up area</a:t>
            </a:r>
            <a:r>
              <a:rPr lang="ro-RO" sz="2000" dirty="0" smtClean="0"/>
              <a:t>; </a:t>
            </a:r>
            <a:r>
              <a:rPr lang="ro-RO" sz="2000" dirty="0"/>
              <a:t>Dot line = rural buffer </a:t>
            </a:r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76116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00223" y="674480"/>
            <a:ext cx="62151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Daytime and </a:t>
            </a:r>
            <a:r>
              <a:rPr lang="en-GB" dirty="0" err="1" smtClean="0"/>
              <a:t>nighttime</a:t>
            </a:r>
            <a:r>
              <a:rPr lang="en-GB" dirty="0" smtClean="0"/>
              <a:t> average SUHI (°C) in June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02" y="1202408"/>
            <a:ext cx="5760000" cy="40780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432" y="1202408"/>
            <a:ext cx="5760000" cy="407801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 rot="15519001">
            <a:off x="3326723" y="2583842"/>
            <a:ext cx="1108440" cy="39790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 rot="19698256">
            <a:off x="3696906" y="1451809"/>
            <a:ext cx="1316550" cy="265020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 rot="7452375">
            <a:off x="1121099" y="1093785"/>
            <a:ext cx="2394854" cy="397902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 rot="12346554">
            <a:off x="6954015" y="1347087"/>
            <a:ext cx="1108440" cy="28596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 rot="12346554">
            <a:off x="9208592" y="3299054"/>
            <a:ext cx="2136346" cy="19493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30336" y="6577091"/>
            <a:ext cx="1216166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b="1" dirty="0"/>
              <a:t>Country-Scale Climatology of the Surface Urban Heat Island using MODIS</a:t>
            </a:r>
            <a:r>
              <a:rPr lang="ro-RO" sz="1200" b="1" dirty="0"/>
              <a:t> LST products</a:t>
            </a:r>
          </a:p>
        </p:txBody>
      </p:sp>
    </p:spTree>
    <p:extLst>
      <p:ext uri="{BB962C8B-B14F-4D97-AF65-F5344CB8AC3E}">
        <p14:creationId xmlns:p14="http://schemas.microsoft.com/office/powerpoint/2010/main" val="247427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52623" y="826880"/>
            <a:ext cx="62151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Daytime and </a:t>
            </a:r>
            <a:r>
              <a:rPr lang="en-GB" dirty="0" err="1" smtClean="0"/>
              <a:t>nighttime</a:t>
            </a:r>
            <a:r>
              <a:rPr lang="en-GB" dirty="0" smtClean="0"/>
              <a:t> average SUHI (°C) in July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70" y="1238754"/>
            <a:ext cx="5760000" cy="4078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770" y="1238754"/>
            <a:ext cx="5760000" cy="407801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 rot="15519001">
            <a:off x="3326723" y="2583842"/>
            <a:ext cx="1108440" cy="39790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 rot="19698256">
            <a:off x="3696906" y="1451809"/>
            <a:ext cx="1316550" cy="265020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 rot="7452375">
            <a:off x="1121099" y="1093785"/>
            <a:ext cx="2394854" cy="397902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 rot="12346554">
            <a:off x="6954015" y="1347087"/>
            <a:ext cx="1108440" cy="28596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0336" y="6577091"/>
            <a:ext cx="1216166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b="1" dirty="0"/>
              <a:t>Country-Scale Climatology of the Surface Urban Heat Island using MODIS</a:t>
            </a:r>
            <a:r>
              <a:rPr lang="ro-RO" sz="1200" b="1" dirty="0"/>
              <a:t> LST products</a:t>
            </a:r>
          </a:p>
        </p:txBody>
      </p:sp>
      <p:sp>
        <p:nvSpPr>
          <p:cNvPr id="15" name="Oval 14"/>
          <p:cNvSpPr/>
          <p:nvPr/>
        </p:nvSpPr>
        <p:spPr>
          <a:xfrm rot="12346554">
            <a:off x="9208592" y="3299054"/>
            <a:ext cx="2136346" cy="19493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38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513F846-B792-42E1-8D35-9608A2DE765F}"/>
              </a:ext>
            </a:extLst>
          </p:cNvPr>
          <p:cNvSpPr txBox="1"/>
          <p:nvPr/>
        </p:nvSpPr>
        <p:spPr>
          <a:xfrm>
            <a:off x="2102244" y="1767006"/>
            <a:ext cx="901187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3600" b="1" dirty="0"/>
              <a:t>Rationale</a:t>
            </a:r>
            <a:r>
              <a:rPr lang="ro-RO" sz="3600" b="1" dirty="0"/>
              <a:t>. Objectives</a:t>
            </a:r>
            <a:endParaRPr lang="en-GB" sz="3600" b="1" dirty="0"/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3600" dirty="0">
                <a:solidFill>
                  <a:schemeClr val="bg1">
                    <a:lumMod val="75000"/>
                  </a:schemeClr>
                </a:solidFill>
              </a:rPr>
              <a:t>LST retrieval from MODIS</a:t>
            </a:r>
            <a:r>
              <a:rPr lang="ro-RO" sz="3600" dirty="0">
                <a:solidFill>
                  <a:schemeClr val="bg1">
                    <a:lumMod val="75000"/>
                  </a:schemeClr>
                </a:solidFill>
              </a:rPr>
              <a:t>. Data and methods</a:t>
            </a:r>
            <a:endParaRPr lang="en-GB" sz="3600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3600" dirty="0">
                <a:solidFill>
                  <a:schemeClr val="bg1">
                    <a:lumMod val="75000"/>
                  </a:schemeClr>
                </a:solidFill>
              </a:rPr>
              <a:t>Quantifying the </a:t>
            </a:r>
            <a:r>
              <a:rPr lang="en-GB" sz="3600" dirty="0" smtClean="0">
                <a:solidFill>
                  <a:schemeClr val="bg1">
                    <a:lumMod val="75000"/>
                  </a:schemeClr>
                </a:solidFill>
              </a:rPr>
              <a:t>SUHI </a:t>
            </a:r>
            <a:r>
              <a:rPr lang="en-GB" sz="3600" dirty="0">
                <a:solidFill>
                  <a:schemeClr val="bg1">
                    <a:lumMod val="75000"/>
                  </a:schemeClr>
                </a:solidFill>
              </a:rPr>
              <a:t>intensity 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3600" dirty="0">
                <a:solidFill>
                  <a:schemeClr val="bg1">
                    <a:lumMod val="75000"/>
                  </a:schemeClr>
                </a:solidFill>
              </a:rPr>
              <a:t>Assessment of thermal hazard-risk associated to intense </a:t>
            </a:r>
            <a:r>
              <a:rPr lang="en-GB" sz="3600" dirty="0" smtClean="0">
                <a:solidFill>
                  <a:schemeClr val="bg1">
                    <a:lumMod val="75000"/>
                  </a:schemeClr>
                </a:solidFill>
              </a:rPr>
              <a:t>SUHI</a:t>
            </a:r>
            <a:endParaRPr lang="en-GB" sz="3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42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52623" y="826880"/>
            <a:ext cx="62151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Daytime and </a:t>
            </a:r>
            <a:r>
              <a:rPr lang="en-GB" dirty="0" err="1" smtClean="0"/>
              <a:t>nighttime</a:t>
            </a:r>
            <a:r>
              <a:rPr lang="en-GB" dirty="0" smtClean="0"/>
              <a:t> average SUHI (°C) in August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4" y="1319416"/>
            <a:ext cx="5760000" cy="4078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775" y="1319416"/>
            <a:ext cx="5760000" cy="407801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 rot="15519001">
            <a:off x="3326723" y="2583842"/>
            <a:ext cx="1108440" cy="39790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 rot="19698256">
            <a:off x="3696906" y="1451809"/>
            <a:ext cx="1316550" cy="265020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 rot="7452375">
            <a:off x="1121099" y="1093785"/>
            <a:ext cx="2394854" cy="397902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 rot="12346554">
            <a:off x="6954015" y="1347087"/>
            <a:ext cx="1108440" cy="28596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0336" y="6577091"/>
            <a:ext cx="1216166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b="1" dirty="0"/>
              <a:t>Country-Scale Climatology of the Surface Urban Heat Island using MODIS</a:t>
            </a:r>
            <a:r>
              <a:rPr lang="ro-RO" sz="1200" b="1" dirty="0"/>
              <a:t> LST products</a:t>
            </a:r>
          </a:p>
        </p:txBody>
      </p:sp>
      <p:sp>
        <p:nvSpPr>
          <p:cNvPr id="15" name="Oval 14"/>
          <p:cNvSpPr/>
          <p:nvPr/>
        </p:nvSpPr>
        <p:spPr>
          <a:xfrm rot="12346554">
            <a:off x="9196721" y="3350933"/>
            <a:ext cx="2374958" cy="19493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67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513F846-B792-42E1-8D35-9608A2DE765F}"/>
              </a:ext>
            </a:extLst>
          </p:cNvPr>
          <p:cNvSpPr txBox="1"/>
          <p:nvPr/>
        </p:nvSpPr>
        <p:spPr>
          <a:xfrm>
            <a:off x="986443" y="371762"/>
            <a:ext cx="4092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/>
              <a:t>Average </a:t>
            </a:r>
            <a:r>
              <a:rPr lang="en-GB" sz="2000" dirty="0"/>
              <a:t>UHI vs Urban surface areas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7A2F207-ECD6-4C6D-A834-1B24CDCA1D23}"/>
              </a:ext>
            </a:extLst>
          </p:cNvPr>
          <p:cNvSpPr txBox="1"/>
          <p:nvPr/>
        </p:nvSpPr>
        <p:spPr>
          <a:xfrm>
            <a:off x="6733309" y="371762"/>
            <a:ext cx="4092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/>
              <a:t>Average </a:t>
            </a:r>
            <a:r>
              <a:rPr lang="en-GB" sz="2000" dirty="0"/>
              <a:t>UHI vs </a:t>
            </a:r>
            <a:r>
              <a:rPr lang="ro-RO" sz="2000" dirty="0"/>
              <a:t>Population</a:t>
            </a:r>
            <a:endParaRPr lang="en-GB" sz="2000" dirty="0"/>
          </a:p>
        </p:txBody>
      </p:sp>
      <p:sp>
        <p:nvSpPr>
          <p:cNvPr id="8" name="Rectangle 7"/>
          <p:cNvSpPr/>
          <p:nvPr/>
        </p:nvSpPr>
        <p:spPr>
          <a:xfrm>
            <a:off x="30336" y="6577091"/>
            <a:ext cx="1216166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b="1" dirty="0"/>
              <a:t>Country-Scale Climatology of the Surface Urban Heat Island using MODIS</a:t>
            </a:r>
            <a:r>
              <a:rPr lang="ro-RO" sz="1200" b="1" dirty="0"/>
              <a:t> LST products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39761" y="2344505"/>
            <a:ext cx="1421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Daytime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10439761" y="5101428"/>
            <a:ext cx="1421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Nighttime</a:t>
            </a:r>
            <a:endParaRPr lang="en-GB" dirty="0"/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9382196"/>
              </p:ext>
            </p:extLst>
          </p:nvPr>
        </p:nvGraphicFramePr>
        <p:xfrm>
          <a:off x="450273" y="83750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1079115"/>
              </p:ext>
            </p:extLst>
          </p:nvPr>
        </p:nvGraphicFramePr>
        <p:xfrm>
          <a:off x="5777476" y="8188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2039331"/>
              </p:ext>
            </p:extLst>
          </p:nvPr>
        </p:nvGraphicFramePr>
        <p:xfrm>
          <a:off x="450273" y="364634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7538005"/>
              </p:ext>
            </p:extLst>
          </p:nvPr>
        </p:nvGraphicFramePr>
        <p:xfrm>
          <a:off x="5807813" y="360911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2505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281AB5C-7BDA-4E7D-A154-F895223507FF}"/>
              </a:ext>
            </a:extLst>
          </p:cNvPr>
          <p:cNvSpPr txBox="1"/>
          <p:nvPr/>
        </p:nvSpPr>
        <p:spPr>
          <a:xfrm>
            <a:off x="986443" y="371762"/>
            <a:ext cx="4092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/>
              <a:t>Maximum </a:t>
            </a:r>
            <a:r>
              <a:rPr lang="en-GB" sz="2000" dirty="0"/>
              <a:t>UHI vs Urban surface areas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ED44EF0-5117-4402-AF3E-668627979E78}"/>
              </a:ext>
            </a:extLst>
          </p:cNvPr>
          <p:cNvSpPr txBox="1"/>
          <p:nvPr/>
        </p:nvSpPr>
        <p:spPr>
          <a:xfrm>
            <a:off x="6733309" y="371762"/>
            <a:ext cx="4092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/>
              <a:t>Maximum </a:t>
            </a:r>
            <a:r>
              <a:rPr lang="en-GB" sz="2000" dirty="0"/>
              <a:t>UHI vs </a:t>
            </a:r>
            <a:r>
              <a:rPr lang="ro-RO" sz="2000" dirty="0"/>
              <a:t>Population</a:t>
            </a:r>
            <a:endParaRPr lang="en-GB" sz="2000" dirty="0"/>
          </a:p>
        </p:txBody>
      </p:sp>
      <p:sp>
        <p:nvSpPr>
          <p:cNvPr id="9" name="Rectangle 8"/>
          <p:cNvSpPr/>
          <p:nvPr/>
        </p:nvSpPr>
        <p:spPr>
          <a:xfrm>
            <a:off x="30336" y="6577091"/>
            <a:ext cx="1216166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b="1" dirty="0"/>
              <a:t>Country-Scale Climatology of the Surface Urban Heat Island using MODIS</a:t>
            </a:r>
            <a:r>
              <a:rPr lang="ro-RO" sz="1200" b="1" dirty="0"/>
              <a:t> LST products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9761" y="2344505"/>
            <a:ext cx="1421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Daytime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0439761" y="5101428"/>
            <a:ext cx="1421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Nighttime</a:t>
            </a:r>
            <a:endParaRPr lang="en-GB" dirty="0"/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4169722"/>
              </p:ext>
            </p:extLst>
          </p:nvPr>
        </p:nvGraphicFramePr>
        <p:xfrm>
          <a:off x="5747142" y="94020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3812750"/>
              </p:ext>
            </p:extLst>
          </p:nvPr>
        </p:nvGraphicFramePr>
        <p:xfrm>
          <a:off x="507076" y="940204"/>
          <a:ext cx="4572000" cy="2461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0215511"/>
              </p:ext>
            </p:extLst>
          </p:nvPr>
        </p:nvGraphicFramePr>
        <p:xfrm>
          <a:off x="507076" y="3497226"/>
          <a:ext cx="452862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531045"/>
              </p:ext>
            </p:extLst>
          </p:nvPr>
        </p:nvGraphicFramePr>
        <p:xfrm>
          <a:off x="5703766" y="349722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4202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513F846-B792-42E1-8D35-9608A2DE765F}"/>
              </a:ext>
            </a:extLst>
          </p:cNvPr>
          <p:cNvSpPr txBox="1"/>
          <p:nvPr/>
        </p:nvSpPr>
        <p:spPr>
          <a:xfrm>
            <a:off x="2102243" y="1767006"/>
            <a:ext cx="903681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3600" dirty="0">
                <a:solidFill>
                  <a:schemeClr val="bg1">
                    <a:lumMod val="75000"/>
                  </a:schemeClr>
                </a:solidFill>
              </a:rPr>
              <a:t>Rationale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3600" dirty="0">
                <a:solidFill>
                  <a:schemeClr val="bg1">
                    <a:lumMod val="75000"/>
                  </a:schemeClr>
                </a:solidFill>
              </a:rPr>
              <a:t>LST retrieval from MODIS</a:t>
            </a:r>
            <a:r>
              <a:rPr lang="ro-RO" sz="3600" dirty="0">
                <a:solidFill>
                  <a:schemeClr val="bg1">
                    <a:lumMod val="75000"/>
                  </a:schemeClr>
                </a:solidFill>
              </a:rPr>
              <a:t>. Data and methods</a:t>
            </a:r>
            <a:endParaRPr lang="en-GB" sz="3600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3600" dirty="0">
                <a:solidFill>
                  <a:schemeClr val="bg1">
                    <a:lumMod val="75000"/>
                  </a:schemeClr>
                </a:solidFill>
              </a:rPr>
              <a:t>Quantifying the UHI intensity 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3600" b="1" dirty="0"/>
              <a:t>Assessment of thermal hazard-risk associated to intense UHI</a:t>
            </a:r>
          </a:p>
        </p:txBody>
      </p:sp>
    </p:spTree>
    <p:extLst>
      <p:ext uri="{BB962C8B-B14F-4D97-AF65-F5344CB8AC3E}">
        <p14:creationId xmlns:p14="http://schemas.microsoft.com/office/powerpoint/2010/main" val="239729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9E0CC33-99D1-45DF-8419-49F210E90F5A}"/>
              </a:ext>
            </a:extLst>
          </p:cNvPr>
          <p:cNvSpPr/>
          <p:nvPr/>
        </p:nvSpPr>
        <p:spPr>
          <a:xfrm>
            <a:off x="453391" y="2205054"/>
            <a:ext cx="3390556" cy="149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n-GB" sz="20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296" y="484873"/>
            <a:ext cx="5810250" cy="58102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9E0CC33-99D1-45DF-8419-49F210E90F5A}"/>
              </a:ext>
            </a:extLst>
          </p:cNvPr>
          <p:cNvSpPr/>
          <p:nvPr/>
        </p:nvSpPr>
        <p:spPr>
          <a:xfrm>
            <a:off x="713409" y="2952995"/>
            <a:ext cx="3082868" cy="1682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dirty="0" smtClean="0">
                <a:solidFill>
                  <a:srgbClr val="000000"/>
                </a:solidFill>
                <a:ea typeface="Arial" panose="020B0604020202020204" pitchFamily="34" charset="0"/>
              </a:rPr>
              <a:t>Workflow Diagram –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n-GB" dirty="0">
              <a:solidFill>
                <a:srgbClr val="000000"/>
              </a:solidFill>
              <a:ea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dirty="0" smtClean="0">
                <a:solidFill>
                  <a:srgbClr val="000000"/>
                </a:solidFill>
                <a:ea typeface="Arial" panose="020B0604020202020204" pitchFamily="34" charset="0"/>
              </a:rPr>
              <a:t> Computing the thermal hazard-risk in urban areas from MODIS LST and ancillary data</a:t>
            </a:r>
            <a:endParaRPr lang="en-GB" sz="2000" dirty="0">
              <a:effectLst/>
              <a:ea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336" y="6577091"/>
            <a:ext cx="1216166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b="1" dirty="0"/>
              <a:t>Country-Scale Climatology of the Surface Urban Heat Island using MODIS</a:t>
            </a:r>
            <a:r>
              <a:rPr lang="ro-RO" sz="1200" b="1" dirty="0"/>
              <a:t> LST products</a:t>
            </a:r>
          </a:p>
        </p:txBody>
      </p:sp>
    </p:spTree>
    <p:extLst>
      <p:ext uri="{BB962C8B-B14F-4D97-AF65-F5344CB8AC3E}">
        <p14:creationId xmlns:p14="http://schemas.microsoft.com/office/powerpoint/2010/main" val="244366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33460" y="1144084"/>
            <a:ext cx="9156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RISK = Hazard (MODIS LST) x Vulnerability (LCZ; POP)</a:t>
            </a:r>
            <a:endParaRPr lang="en-GB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94108" y="2173577"/>
            <a:ext cx="81552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RISK = Temperature Hazard-Risk in Urban Areas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Hazard (MODIS LST) = Cumulated frequency of daytime LST &gt; 32°C AND </a:t>
            </a:r>
            <a:r>
              <a:rPr lang="en-GB" sz="2800" dirty="0" err="1" smtClean="0"/>
              <a:t>nightime</a:t>
            </a:r>
            <a:r>
              <a:rPr lang="en-GB" sz="2800" dirty="0" smtClean="0"/>
              <a:t> LST &gt; 22°C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Vulnerability (LCZ; POP) = quintile classified LCZ; quintile classified population density</a:t>
            </a:r>
            <a:endParaRPr lang="en-GB" sz="2800" dirty="0"/>
          </a:p>
        </p:txBody>
      </p:sp>
      <p:sp>
        <p:nvSpPr>
          <p:cNvPr id="7" name="Rectangle 6"/>
          <p:cNvSpPr/>
          <p:nvPr/>
        </p:nvSpPr>
        <p:spPr>
          <a:xfrm>
            <a:off x="602376" y="4862379"/>
            <a:ext cx="10474497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</a:rPr>
              <a:t>Data sources: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</a:rPr>
              <a:t>POP: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Joint Research Centre (JRC), GHS resident population grid </a:t>
            </a:r>
            <a:r>
              <a:rPr lang="en-GB" u="sng" dirty="0">
                <a:solidFill>
                  <a:srgbClr val="1155CC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https://www.eea.europa.eu/data-and-maps/data/external/ghs-resident-population-grid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</a:rPr>
              <a:t>LCZ: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</a:rPr>
              <a:t>Demuzere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 M, Bechtel B,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</a:rPr>
              <a:t>Middel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 A, Mills G (2019) Mapping Europe into local climate zones.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</a:rPr>
              <a:t>PLoS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 ONE 14(4): e0214474. </a:t>
            </a:r>
            <a:r>
              <a:rPr lang="en-GB" u="sng" dirty="0">
                <a:solidFill>
                  <a:srgbClr val="1155CC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https://doi.org/10.1371/journal.pone.0214474</a:t>
            </a:r>
            <a:endParaRPr lang="en-GB" sz="1600" u="none" strike="noStrike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40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79" y="1774955"/>
            <a:ext cx="7649115" cy="30180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24560" y="1105106"/>
            <a:ext cx="4077965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n-GB" sz="2800" dirty="0"/>
              <a:t>Thermal hazard-risk </a:t>
            </a:r>
            <a:r>
              <a:rPr lang="en-GB" sz="2800" dirty="0" smtClean="0"/>
              <a:t>matrix</a:t>
            </a:r>
            <a:endParaRPr lang="en-GB" sz="2800" u="none" strike="noStrike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5148" y="4793016"/>
            <a:ext cx="2409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1 = lowest risk</a:t>
            </a:r>
          </a:p>
          <a:p>
            <a:r>
              <a:rPr lang="en-GB" sz="2400" dirty="0" smtClean="0"/>
              <a:t>25 = highest risk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7020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2EB8E8-560D-E143-8C98-F0AE8CCA2C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747"/>
            <a:ext cx="12192000" cy="67885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9518" y="6321225"/>
            <a:ext cx="76540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Temperature Hazard-Risk in Urban </a:t>
            </a:r>
            <a:r>
              <a:rPr lang="en-GB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Areas</a:t>
            </a:r>
            <a:r>
              <a:rPr lang="ro-RO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in Romania</a:t>
            </a:r>
            <a:endParaRPr lang="en-GB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29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F9B7B5F-6FDD-D645-9F77-99D272308D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4836" y="60671"/>
            <a:ext cx="5845854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6395" y="2771967"/>
            <a:ext cx="34192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Temperature Hazard-Risk in Urban </a:t>
            </a:r>
            <a:r>
              <a:rPr lang="en-GB" sz="2000" dirty="0" smtClean="0"/>
              <a:t>Areas</a:t>
            </a:r>
            <a:r>
              <a:rPr lang="ro-RO" sz="2000" dirty="0" smtClean="0"/>
              <a:t> in Romania, Bucharest area</a:t>
            </a:r>
            <a:endParaRPr lang="en-GB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Country-Scale Climatology of the Surface Urban Heat Island using MODIS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81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08A2507-C693-034A-8DE8-8E1F662552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79" y="1460958"/>
            <a:ext cx="3960000" cy="4420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30E1416-E7B3-1342-AEBF-C17C83976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3031" y="501697"/>
            <a:ext cx="3960000" cy="5379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A34E68E-5EC5-BE47-814C-783635408D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823" y="1837824"/>
            <a:ext cx="3960000" cy="40431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FF169B1-6DC9-4D8B-9B05-474B72C184F4}"/>
              </a:ext>
            </a:extLst>
          </p:cNvPr>
          <p:cNvSpPr txBox="1"/>
          <p:nvPr/>
        </p:nvSpPr>
        <p:spPr>
          <a:xfrm>
            <a:off x="8699827" y="101587"/>
            <a:ext cx="2906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/>
              <a:t>Brașov (291 k; </a:t>
            </a:r>
            <a:r>
              <a:rPr lang="ro-RO" sz="2000" dirty="0" smtClean="0"/>
              <a:t>mountain)</a:t>
            </a:r>
            <a:endParaRPr lang="en-GB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F169B1-6DC9-4D8B-9B05-474B72C184F4}"/>
              </a:ext>
            </a:extLst>
          </p:cNvPr>
          <p:cNvSpPr txBox="1"/>
          <p:nvPr/>
        </p:nvSpPr>
        <p:spPr>
          <a:xfrm>
            <a:off x="4567454" y="1437714"/>
            <a:ext cx="3114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/>
              <a:t>Timișoara (333 k; </a:t>
            </a:r>
            <a:r>
              <a:rPr lang="ro-RO" sz="2000" dirty="0" smtClean="0"/>
              <a:t>plain</a:t>
            </a:r>
            <a:r>
              <a:rPr lang="en-GB" sz="2000" dirty="0" smtClean="0"/>
              <a:t> area</a:t>
            </a:r>
            <a:r>
              <a:rPr lang="ro-RO" sz="2000" dirty="0" smtClean="0"/>
              <a:t>)</a:t>
            </a:r>
            <a:endParaRPr lang="en-GB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FF169B1-6DC9-4D8B-9B05-474B72C184F4}"/>
              </a:ext>
            </a:extLst>
          </p:cNvPr>
          <p:cNvSpPr txBox="1"/>
          <p:nvPr/>
        </p:nvSpPr>
        <p:spPr>
          <a:xfrm>
            <a:off x="321199" y="1060848"/>
            <a:ext cx="3938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 smtClean="0"/>
              <a:t>Constanța </a:t>
            </a:r>
            <a:r>
              <a:rPr lang="ro-RO" sz="2000" dirty="0"/>
              <a:t>(</a:t>
            </a:r>
            <a:r>
              <a:rPr lang="ro-RO" sz="2000" dirty="0" smtClean="0"/>
              <a:t>319 </a:t>
            </a:r>
            <a:r>
              <a:rPr lang="ro-RO" sz="2000" dirty="0"/>
              <a:t>k; </a:t>
            </a:r>
            <a:r>
              <a:rPr lang="ro-RO" sz="2000" dirty="0" smtClean="0"/>
              <a:t>Black Sea coast)</a:t>
            </a:r>
            <a:endParaRPr lang="en-GB" sz="2000" dirty="0"/>
          </a:p>
        </p:txBody>
      </p:sp>
      <p:sp>
        <p:nvSpPr>
          <p:cNvPr id="2" name="Rectangle 1"/>
          <p:cNvSpPr/>
          <p:nvPr/>
        </p:nvSpPr>
        <p:spPr>
          <a:xfrm>
            <a:off x="1454951" y="460683"/>
            <a:ext cx="57064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Temperature Hazard-Risk in Urban </a:t>
            </a:r>
            <a:r>
              <a:rPr lang="en-GB" sz="2000" dirty="0" smtClean="0"/>
              <a:t>Areas</a:t>
            </a:r>
            <a:r>
              <a:rPr lang="ro-RO" sz="2000" dirty="0" smtClean="0"/>
              <a:t> of Romania </a:t>
            </a:r>
            <a:endParaRPr lang="en-GB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Country-Scale Climatology of the Surface Urban Heat Island using MODIS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19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37562E1-7FF6-4217-B776-2DA00624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764" y="358119"/>
            <a:ext cx="5920349" cy="33329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0BA212B-756E-4F9D-9F7B-BE6FFF5044C2}"/>
              </a:ext>
            </a:extLst>
          </p:cNvPr>
          <p:cNvSpPr txBox="1"/>
          <p:nvPr/>
        </p:nvSpPr>
        <p:spPr>
          <a:xfrm>
            <a:off x="1049654" y="3815542"/>
            <a:ext cx="99813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current population of </a:t>
            </a:r>
            <a:r>
              <a:rPr lang="en-GB" b="1" dirty="0"/>
              <a:t>Romania</a:t>
            </a:r>
            <a:r>
              <a:rPr lang="en-GB" dirty="0"/>
              <a:t> is </a:t>
            </a:r>
            <a:r>
              <a:rPr lang="en-GB" b="1" dirty="0"/>
              <a:t>19,239,367</a:t>
            </a:r>
            <a:r>
              <a:rPr lang="en-GB" dirty="0"/>
              <a:t> as of Wednesday, June 24, 2020, based on </a:t>
            </a:r>
            <a:r>
              <a:rPr lang="en-GB" dirty="0" err="1"/>
              <a:t>Worldometer</a:t>
            </a:r>
            <a:r>
              <a:rPr lang="en-GB" dirty="0"/>
              <a:t> elaboration of the latest United Nations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Romania 2020 population is estimated at </a:t>
            </a:r>
            <a:r>
              <a:rPr lang="en-GB" b="1" dirty="0"/>
              <a:t>19,237,691 </a:t>
            </a:r>
            <a:r>
              <a:rPr lang="en-GB" dirty="0"/>
              <a:t>people at mid year according to UN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Romania population is equivalent to </a:t>
            </a:r>
            <a:r>
              <a:rPr lang="en-GB" b="1" dirty="0"/>
              <a:t>0.25%</a:t>
            </a:r>
            <a:r>
              <a:rPr lang="en-GB" dirty="0"/>
              <a:t> of the </a:t>
            </a:r>
            <a:r>
              <a:rPr lang="en-GB" u="sng" dirty="0">
                <a:hlinkClick r:id="rId3"/>
              </a:rPr>
              <a:t>total world population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Romania ranks number </a:t>
            </a:r>
            <a:r>
              <a:rPr lang="en-GB" b="1" dirty="0"/>
              <a:t>61</a:t>
            </a:r>
            <a:r>
              <a:rPr lang="en-GB" dirty="0"/>
              <a:t> in the list of </a:t>
            </a:r>
            <a:r>
              <a:rPr lang="en-GB" u="sng" dirty="0">
                <a:hlinkClick r:id="rId4"/>
              </a:rPr>
              <a:t>countries (and dependencies) by population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population density in Romania is 84 per Km</a:t>
            </a:r>
            <a:r>
              <a:rPr lang="en-GB" baseline="30000" dirty="0"/>
              <a:t>2</a:t>
            </a:r>
            <a:r>
              <a:rPr lang="en-GB" dirty="0"/>
              <a:t> (216 people per mi</a:t>
            </a:r>
            <a:r>
              <a:rPr lang="en-GB" baseline="30000" dirty="0"/>
              <a:t>2</a:t>
            </a:r>
            <a:r>
              <a:rPr lang="en-GB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total </a:t>
            </a:r>
            <a:r>
              <a:rPr lang="en-GB" b="1" dirty="0"/>
              <a:t>land</a:t>
            </a:r>
            <a:r>
              <a:rPr lang="en-GB" dirty="0"/>
              <a:t> area is 230,170 Km2 (88,869 sq. miles)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54.6 %</a:t>
            </a:r>
            <a:r>
              <a:rPr lang="en-GB" dirty="0">
                <a:solidFill>
                  <a:srgbClr val="FF0000"/>
                </a:solidFill>
              </a:rPr>
              <a:t> of the population is </a:t>
            </a:r>
            <a:r>
              <a:rPr lang="en-GB" b="1" dirty="0">
                <a:solidFill>
                  <a:srgbClr val="FF0000"/>
                </a:solidFill>
              </a:rPr>
              <a:t>urban</a:t>
            </a:r>
            <a:r>
              <a:rPr lang="en-GB" dirty="0">
                <a:solidFill>
                  <a:srgbClr val="FF0000"/>
                </a:solidFill>
              </a:rPr>
              <a:t> (10,507,365 people in 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 </a:t>
            </a:r>
            <a:r>
              <a:rPr lang="en-GB" b="1" dirty="0"/>
              <a:t>median age</a:t>
            </a:r>
            <a:r>
              <a:rPr lang="en-GB" dirty="0"/>
              <a:t> in Romania is </a:t>
            </a:r>
            <a:r>
              <a:rPr lang="en-GB" b="1" dirty="0"/>
              <a:t>43.2 years</a:t>
            </a:r>
            <a:r>
              <a:rPr lang="en-GB" dirty="0"/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F03510C-3696-48CD-B659-97DB7BAF0536}"/>
              </a:ext>
            </a:extLst>
          </p:cNvPr>
          <p:cNvSpPr/>
          <p:nvPr/>
        </p:nvSpPr>
        <p:spPr>
          <a:xfrm>
            <a:off x="6594764" y="6525351"/>
            <a:ext cx="56581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hlinkClick r:id="rId5"/>
              </a:rPr>
              <a:t>https://www.worldometers.info/world-population/romania-population/</a:t>
            </a:r>
            <a:endParaRPr lang="en-GB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1E60859-B43B-477A-B2E4-DF2BEBC0E256}"/>
              </a:ext>
            </a:extLst>
          </p:cNvPr>
          <p:cNvSpPr/>
          <p:nvPr/>
        </p:nvSpPr>
        <p:spPr>
          <a:xfrm>
            <a:off x="841056" y="1132901"/>
            <a:ext cx="1158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Rationale:</a:t>
            </a:r>
          </a:p>
        </p:txBody>
      </p:sp>
    </p:spTree>
    <p:extLst>
      <p:ext uri="{BB962C8B-B14F-4D97-AF65-F5344CB8AC3E}">
        <p14:creationId xmlns:p14="http://schemas.microsoft.com/office/powerpoint/2010/main" val="326097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2B1BF2-DC84-8349-A82A-94BB075D26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454" y="75618"/>
            <a:ext cx="8693300" cy="67080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90003" y="2000577"/>
            <a:ext cx="3723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Temperature Hazard-Risk in Urban </a:t>
            </a:r>
            <a:r>
              <a:rPr lang="en-GB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Areas</a:t>
            </a:r>
            <a:r>
              <a:rPr lang="ro-RO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in Bucharest, Romania</a:t>
            </a:r>
            <a:endParaRPr lang="en-GB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Country-Scale Climatology of the Surface Urban Heat Island using MODIS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83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513F846-B792-42E1-8D35-9608A2DE765F}"/>
              </a:ext>
            </a:extLst>
          </p:cNvPr>
          <p:cNvSpPr txBox="1"/>
          <p:nvPr/>
        </p:nvSpPr>
        <p:spPr>
          <a:xfrm>
            <a:off x="849819" y="553584"/>
            <a:ext cx="1059968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o-RO" sz="3600" b="1" dirty="0" smtClean="0"/>
              <a:t>Summary</a:t>
            </a:r>
          </a:p>
          <a:p>
            <a:pPr>
              <a:spcAft>
                <a:spcPts val="1200"/>
              </a:spcAft>
            </a:pPr>
            <a:r>
              <a:rPr lang="ro-RO" sz="3600" b="1" dirty="0" smtClean="0">
                <a:solidFill>
                  <a:schemeClr val="accent6">
                    <a:lumMod val="75000"/>
                  </a:schemeClr>
                </a:solidFill>
              </a:rPr>
              <a:t>1. Done: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o-RO" sz="3600" dirty="0" smtClean="0"/>
              <a:t>LST, SUHI and high temperature-hazard risk for all cities above 30,000 inhabitants in Romania using MODIS products and some ancillary data</a:t>
            </a:r>
          </a:p>
          <a:p>
            <a:pPr>
              <a:spcAft>
                <a:spcPts val="1200"/>
              </a:spcAft>
            </a:pPr>
            <a:r>
              <a:rPr lang="ro-RO" sz="3600" b="1" dirty="0" smtClean="0">
                <a:solidFill>
                  <a:srgbClr val="C00000"/>
                </a:solidFill>
              </a:rPr>
              <a:t>2. To do: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o-RO" sz="3600" dirty="0" smtClean="0"/>
              <a:t>To analyse the results in combination with drivers (e.g. land cover, land use, more demographic factors)</a:t>
            </a:r>
            <a:endParaRPr lang="en-GB" sz="3600" dirty="0"/>
          </a:p>
        </p:txBody>
      </p:sp>
      <p:sp>
        <p:nvSpPr>
          <p:cNvPr id="9" name="Rectangle 8"/>
          <p:cNvSpPr/>
          <p:nvPr/>
        </p:nvSpPr>
        <p:spPr>
          <a:xfrm>
            <a:off x="0" y="6577091"/>
            <a:ext cx="12192000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b="1" dirty="0"/>
              <a:t>Country-Scale Climatology of the Surface Urban Heat Island using MODIS</a:t>
            </a:r>
            <a:r>
              <a:rPr lang="ro-RO" sz="1200" b="1" dirty="0"/>
              <a:t> LST products</a:t>
            </a:r>
          </a:p>
        </p:txBody>
      </p:sp>
      <p:pic>
        <p:nvPicPr>
          <p:cNvPr id="10" name="Picture 2" descr="http://cci.esa.int/sites/default/files/cci_land_surface_tem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7" y="68084"/>
            <a:ext cx="1945809" cy="80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70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5442" y="576375"/>
            <a:ext cx="7969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dirty="0" smtClean="0"/>
              <a:t>Urban areas with more than 30,000 inhabitants in Romania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579" y="848156"/>
            <a:ext cx="7777328" cy="55028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336" y="6577091"/>
            <a:ext cx="1216166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b="1" dirty="0"/>
              <a:t>Country-Scale Climatology of the Surface Urban Heat Island using MODIS</a:t>
            </a:r>
            <a:r>
              <a:rPr lang="ro-RO" sz="1200" b="1" dirty="0"/>
              <a:t> LST products</a:t>
            </a:r>
          </a:p>
        </p:txBody>
      </p:sp>
      <p:sp>
        <p:nvSpPr>
          <p:cNvPr id="6" name="Rectangle 5"/>
          <p:cNvSpPr/>
          <p:nvPr/>
        </p:nvSpPr>
        <p:spPr>
          <a:xfrm>
            <a:off x="92211" y="1826560"/>
            <a:ext cx="40064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319 urban settlements (2019)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77 cities &gt; 30,000 inhabit</a:t>
            </a:r>
            <a:r>
              <a:rPr lang="ro-RO" sz="2000" dirty="0"/>
              <a:t>ants</a:t>
            </a:r>
            <a:endParaRPr lang="en-GB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o-RO" sz="2000" dirty="0"/>
              <a:t>24 cities </a:t>
            </a:r>
            <a:r>
              <a:rPr lang="en-GB" sz="2000" dirty="0"/>
              <a:t>&gt; 100,000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11 cities &gt; 200,000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7 cities &gt; 300,000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1 city &gt; 2,000,000</a:t>
            </a:r>
            <a:endParaRPr lang="en-GB" sz="2000" dirty="0"/>
          </a:p>
        </p:txBody>
      </p:sp>
      <p:sp>
        <p:nvSpPr>
          <p:cNvPr id="7" name="Rectangle 6"/>
          <p:cNvSpPr/>
          <p:nvPr/>
        </p:nvSpPr>
        <p:spPr>
          <a:xfrm>
            <a:off x="92211" y="903230"/>
            <a:ext cx="37731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High-temperature hazard-risk in urban areas quite common in the Southern part of Romania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DE2B4B9-FF5A-4211-B276-292496395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79" y="3878616"/>
            <a:ext cx="3842325" cy="232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513F846-B792-42E1-8D35-9608A2DE765F}"/>
              </a:ext>
            </a:extLst>
          </p:cNvPr>
          <p:cNvSpPr txBox="1"/>
          <p:nvPr/>
        </p:nvSpPr>
        <p:spPr>
          <a:xfrm>
            <a:off x="859905" y="1032626"/>
            <a:ext cx="978787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b="1" dirty="0"/>
              <a:t>Objectives:</a:t>
            </a:r>
            <a:endParaRPr lang="en-GB" sz="2000" b="1" dirty="0"/>
          </a:p>
          <a:p>
            <a:endParaRPr lang="ro-RO" sz="2000" dirty="0" smtClean="0"/>
          </a:p>
          <a:p>
            <a:endParaRPr lang="ro-RO" sz="2000" dirty="0"/>
          </a:p>
          <a:p>
            <a:endParaRPr lang="ro-RO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sz="2800" dirty="0" smtClean="0"/>
              <a:t>Investigating </a:t>
            </a:r>
            <a:r>
              <a:rPr lang="ro-RO" sz="2800" dirty="0"/>
              <a:t>the SUHI using MODIS </a:t>
            </a:r>
            <a:r>
              <a:rPr lang="ro-RO" sz="2800" dirty="0" smtClean="0"/>
              <a:t>LST at country </a:t>
            </a:r>
            <a:r>
              <a:rPr lang="ro-RO" sz="2800" dirty="0"/>
              <a:t>scale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sz="2800" dirty="0"/>
              <a:t>Identifying geographical patterns of </a:t>
            </a:r>
            <a:r>
              <a:rPr lang="ro-RO" sz="2800" dirty="0" smtClean="0"/>
              <a:t>the SUHI</a:t>
            </a:r>
            <a:endParaRPr lang="ro-RO" sz="28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sz="2800" dirty="0"/>
              <a:t>Investigating seasonal difference in </a:t>
            </a:r>
            <a:r>
              <a:rPr lang="ro-RO" sz="2800" dirty="0" smtClean="0"/>
              <a:t>the SUHI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sz="2800" dirty="0" smtClean="0"/>
              <a:t>Temperature hazard-risk assessment using MODIS LST</a:t>
            </a:r>
            <a:endParaRPr lang="en-GB" sz="2800" dirty="0"/>
          </a:p>
        </p:txBody>
      </p:sp>
      <p:sp>
        <p:nvSpPr>
          <p:cNvPr id="6" name="Rectangle 5"/>
          <p:cNvSpPr/>
          <p:nvPr/>
        </p:nvSpPr>
        <p:spPr>
          <a:xfrm>
            <a:off x="30336" y="6577091"/>
            <a:ext cx="1216166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b="1" dirty="0"/>
              <a:t>Country-Scale Climatology of the Surface Urban Heat Island using MODIS</a:t>
            </a:r>
            <a:r>
              <a:rPr lang="ro-RO" sz="1200" b="1" dirty="0"/>
              <a:t> LST products</a:t>
            </a:r>
          </a:p>
        </p:txBody>
      </p:sp>
    </p:spTree>
    <p:extLst>
      <p:ext uri="{BB962C8B-B14F-4D97-AF65-F5344CB8AC3E}">
        <p14:creationId xmlns:p14="http://schemas.microsoft.com/office/powerpoint/2010/main" val="237772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513F846-B792-42E1-8D35-9608A2DE765F}"/>
              </a:ext>
            </a:extLst>
          </p:cNvPr>
          <p:cNvSpPr txBox="1"/>
          <p:nvPr/>
        </p:nvSpPr>
        <p:spPr>
          <a:xfrm>
            <a:off x="2102244" y="1767006"/>
            <a:ext cx="923631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3600" dirty="0">
                <a:solidFill>
                  <a:schemeClr val="bg1">
                    <a:lumMod val="75000"/>
                  </a:schemeClr>
                </a:solidFill>
              </a:rPr>
              <a:t>Rationale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3600" b="1" dirty="0"/>
              <a:t>LST retrieval from MODIS</a:t>
            </a:r>
            <a:r>
              <a:rPr lang="ro-RO" sz="3600" b="1" dirty="0"/>
              <a:t>. Data and methods</a:t>
            </a:r>
            <a:endParaRPr lang="en-GB" sz="3600" b="1" dirty="0"/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3600" dirty="0">
                <a:solidFill>
                  <a:schemeClr val="bg1">
                    <a:lumMod val="75000"/>
                  </a:schemeClr>
                </a:solidFill>
              </a:rPr>
              <a:t>Quantifying the UHI intensity 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3600" dirty="0">
                <a:solidFill>
                  <a:schemeClr val="bg1">
                    <a:lumMod val="75000"/>
                  </a:schemeClr>
                </a:solidFill>
              </a:rPr>
              <a:t>Assessment of thermal hazard-risk associated to intense UHI</a:t>
            </a:r>
          </a:p>
        </p:txBody>
      </p:sp>
      <p:sp>
        <p:nvSpPr>
          <p:cNvPr id="3" name="Rectangle 2"/>
          <p:cNvSpPr/>
          <p:nvPr/>
        </p:nvSpPr>
        <p:spPr>
          <a:xfrm>
            <a:off x="30336" y="6577091"/>
            <a:ext cx="1216166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b="1" dirty="0"/>
              <a:t>Country-Scale Climatology of the Surface Urban Heat Island using MODIS</a:t>
            </a:r>
            <a:r>
              <a:rPr lang="ro-RO" sz="1200" b="1" dirty="0"/>
              <a:t> LST products</a:t>
            </a:r>
          </a:p>
        </p:txBody>
      </p:sp>
    </p:spTree>
    <p:extLst>
      <p:ext uri="{BB962C8B-B14F-4D97-AF65-F5344CB8AC3E}">
        <p14:creationId xmlns:p14="http://schemas.microsoft.com/office/powerpoint/2010/main" val="304099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CB7B9B4-0B08-4E7C-A150-15DA1DAB269F}"/>
              </a:ext>
            </a:extLst>
          </p:cNvPr>
          <p:cNvSpPr txBox="1"/>
          <p:nvPr/>
        </p:nvSpPr>
        <p:spPr>
          <a:xfrm>
            <a:off x="550374" y="2198578"/>
            <a:ext cx="109381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o-RO" sz="2800" dirty="0"/>
              <a:t>MODIS LST </a:t>
            </a:r>
            <a:r>
              <a:rPr lang="ro-RO" sz="2800" dirty="0" smtClean="0"/>
              <a:t>data </a:t>
            </a:r>
            <a:r>
              <a:rPr lang="ro-RO" sz="2800" dirty="0"/>
              <a:t>retrieved from </a:t>
            </a:r>
            <a:r>
              <a:rPr lang="en-GB" dirty="0"/>
              <a:t> </a:t>
            </a:r>
            <a:r>
              <a:rPr lang="en-GB" sz="2400" u="sng" dirty="0">
                <a:hlinkClick r:id="rId2"/>
              </a:rPr>
              <a:t>http://gws-access.ceda.ac.uk/public/esacci_lst</a:t>
            </a:r>
            <a:r>
              <a:rPr lang="en-GB" sz="2400" u="sng" dirty="0" smtClean="0">
                <a:hlinkClick r:id="rId2"/>
              </a:rPr>
              <a:t>/</a:t>
            </a:r>
            <a:endParaRPr lang="ro-RO" sz="24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o-RO" sz="2800" dirty="0"/>
              <a:t>Period: 2000-2018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o-RO" sz="2800" dirty="0"/>
              <a:t>Daytime and nighttime LST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 smtClean="0"/>
              <a:t>Quality Control (i.e. 50% data coverage/city</a:t>
            </a:r>
            <a:r>
              <a:rPr lang="ro-RO" sz="2800" dirty="0" smtClean="0"/>
              <a:t> and</a:t>
            </a:r>
            <a:r>
              <a:rPr lang="en-GB" sz="2800" dirty="0" smtClean="0"/>
              <a:t> outliers eliminated)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o-RO" sz="2800" dirty="0" smtClean="0"/>
              <a:t>Comparison </a:t>
            </a:r>
            <a:r>
              <a:rPr lang="ro-RO" sz="2800" dirty="0"/>
              <a:t>LST – Air Temperature</a:t>
            </a:r>
            <a:endParaRPr lang="en-GB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36B745D-81C9-4D31-AB7B-AE5920FEFAF2}"/>
              </a:ext>
            </a:extLst>
          </p:cNvPr>
          <p:cNvSpPr/>
          <p:nvPr/>
        </p:nvSpPr>
        <p:spPr>
          <a:xfrm>
            <a:off x="841056" y="1132901"/>
            <a:ext cx="698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/>
              <a:t>Data</a:t>
            </a:r>
            <a:r>
              <a:rPr lang="en-GB" b="1" dirty="0"/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30336" y="6577091"/>
            <a:ext cx="1216166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b="1" dirty="0"/>
              <a:t>Country-Scale Climatology of the Surface Urban Heat Island using MODIS</a:t>
            </a:r>
            <a:r>
              <a:rPr lang="ro-RO" sz="1200" b="1" dirty="0"/>
              <a:t> LST products</a:t>
            </a:r>
          </a:p>
        </p:txBody>
      </p:sp>
    </p:spTree>
    <p:extLst>
      <p:ext uri="{BB962C8B-B14F-4D97-AF65-F5344CB8AC3E}">
        <p14:creationId xmlns:p14="http://schemas.microsoft.com/office/powerpoint/2010/main" val="167836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685800"/>
            <a:ext cx="8382000" cy="548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6C2B98-9A1B-4CEC-917F-7362E17AC538}"/>
              </a:ext>
            </a:extLst>
          </p:cNvPr>
          <p:cNvSpPr txBox="1"/>
          <p:nvPr/>
        </p:nvSpPr>
        <p:spPr>
          <a:xfrm>
            <a:off x="65450" y="2279828"/>
            <a:ext cx="1720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smtClean="0"/>
              <a:t>MODIS LST over Romania at </a:t>
            </a:r>
          </a:p>
          <a:p>
            <a:r>
              <a:rPr lang="ro-RO" dirty="0" smtClean="0"/>
              <a:t>28 July 2007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0336" y="6577091"/>
            <a:ext cx="1216166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b="1" dirty="0"/>
              <a:t>Country-Scale Climatology of the Surface Urban Heat Island using MODIS</a:t>
            </a:r>
            <a:r>
              <a:rPr lang="ro-RO" sz="1200" b="1" dirty="0"/>
              <a:t> LST products</a:t>
            </a:r>
          </a:p>
        </p:txBody>
      </p:sp>
    </p:spTree>
    <p:extLst>
      <p:ext uri="{BB962C8B-B14F-4D97-AF65-F5344CB8AC3E}">
        <p14:creationId xmlns:p14="http://schemas.microsoft.com/office/powerpoint/2010/main" val="348381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4871</TotalTime>
  <Words>1357</Words>
  <Application>Microsoft Office PowerPoint</Application>
  <PresentationFormat>Widescreen</PresentationFormat>
  <Paragraphs>211</Paragraphs>
  <Slides>41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Verdana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Sorin Cheval</dc:creator>
  <cp:lastModifiedBy>Sorin Cheval</cp:lastModifiedBy>
  <cp:revision>80</cp:revision>
  <dcterms:created xsi:type="dcterms:W3CDTF">2020-06-22T10:50:51Z</dcterms:created>
  <dcterms:modified xsi:type="dcterms:W3CDTF">2020-06-26T11:16:45Z</dcterms:modified>
</cp:coreProperties>
</file>